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60" r:id="rId3"/>
    <p:sldId id="261" r:id="rId4"/>
    <p:sldId id="262" r:id="rId5"/>
    <p:sldId id="268" r:id="rId6"/>
    <p:sldId id="270" r:id="rId7"/>
    <p:sldId id="281" r:id="rId8"/>
    <p:sldId id="279" r:id="rId9"/>
    <p:sldId id="278" r:id="rId10"/>
    <p:sldId id="280" r:id="rId11"/>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Numatytoji sekcija" id="{C0758C85-E04E-4FB7-9C03-0A93565D1554}">
          <p14:sldIdLst>
            <p14:sldId id="257"/>
            <p14:sldId id="260"/>
            <p14:sldId id="261"/>
            <p14:sldId id="262"/>
            <p14:sldId id="268"/>
            <p14:sldId id="270"/>
            <p14:sldId id="281"/>
            <p14:sldId id="279"/>
            <p14:sldId id="278"/>
            <p14:sldId id="28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972B31-6DAE-464B-9A23-B5B817647CC4}" v="19" dt="2025-04-09T06:38:43.681"/>
  </p1510:revLst>
</p1510:revInfo>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310" autoAdjust="0"/>
  </p:normalViewPr>
  <p:slideViewPr>
    <p:cSldViewPr>
      <p:cViewPr varScale="1">
        <p:scale>
          <a:sx n="78" d="100"/>
          <a:sy n="78" d="100"/>
        </p:scale>
        <p:origin x="1013" y="5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AB4485-990D-44B8-9A7D-2A444AA486E7}" type="datetimeFigureOut">
              <a:rPr lang="lt-LT" smtClean="0"/>
              <a:t>2025-04-10</a:t>
            </a:fld>
            <a:endParaRPr lang="lt-LT"/>
          </a:p>
        </p:txBody>
      </p:sp>
      <p:sp>
        <p:nvSpPr>
          <p:cNvPr id="4" name="Skaidrės vaizdo vietos rezervavimo ženkla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6" name="Poraštės vietos rezervavimo ženklas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AB680A-FE5D-4C91-AC40-04EB38D348FE}" type="slidenum">
              <a:rPr lang="lt-LT" smtClean="0"/>
              <a:t>‹#›</a:t>
            </a:fld>
            <a:endParaRPr lang="lt-LT"/>
          </a:p>
        </p:txBody>
      </p:sp>
    </p:spTree>
    <p:extLst>
      <p:ext uri="{BB962C8B-B14F-4D97-AF65-F5344CB8AC3E}">
        <p14:creationId xmlns:p14="http://schemas.microsoft.com/office/powerpoint/2010/main" val="2274530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Skaidrės numerio vietos rezervavimo ženklas 3"/>
          <p:cNvSpPr>
            <a:spLocks noGrp="1"/>
          </p:cNvSpPr>
          <p:nvPr>
            <p:ph type="sldNum" sz="quarter" idx="5"/>
          </p:nvPr>
        </p:nvSpPr>
        <p:spPr/>
        <p:txBody>
          <a:bodyPr/>
          <a:lstStyle/>
          <a:p>
            <a:fld id="{F1AB680A-FE5D-4C91-AC40-04EB38D348FE}" type="slidenum">
              <a:rPr lang="lt-LT" smtClean="0"/>
              <a:t>1</a:t>
            </a:fld>
            <a:endParaRPr lang="lt-LT"/>
          </a:p>
        </p:txBody>
      </p:sp>
    </p:spTree>
    <p:extLst>
      <p:ext uri="{BB962C8B-B14F-4D97-AF65-F5344CB8AC3E}">
        <p14:creationId xmlns:p14="http://schemas.microsoft.com/office/powerpoint/2010/main" val="3028636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fld id="{F1AB680A-FE5D-4C91-AC40-04EB38D348FE}" type="slidenum">
              <a:rPr lang="lt-LT" smtClean="0"/>
              <a:t>6</a:t>
            </a:fld>
            <a:endParaRPr lang="lt-LT"/>
          </a:p>
        </p:txBody>
      </p:sp>
    </p:spTree>
    <p:extLst>
      <p:ext uri="{BB962C8B-B14F-4D97-AF65-F5344CB8AC3E}">
        <p14:creationId xmlns:p14="http://schemas.microsoft.com/office/powerpoint/2010/main" val="1460862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Antraštė 1"/>
          <p:cNvSpPr>
            <a:spLocks noGrp="1"/>
          </p:cNvSpPr>
          <p:nvPr>
            <p:ph type="ctrTitle"/>
          </p:nvPr>
        </p:nvSpPr>
        <p:spPr>
          <a:xfrm>
            <a:off x="685800" y="2130425"/>
            <a:ext cx="7772400" cy="1470025"/>
          </a:xfrm>
        </p:spPr>
        <p:txBody>
          <a:bodyPr/>
          <a:lstStyle/>
          <a:p>
            <a:r>
              <a:rPr lang="lt-LT"/>
              <a:t>Spustelėję redag. ruoš. pavad. stilių</a:t>
            </a:r>
          </a:p>
        </p:txBody>
      </p:sp>
      <p:sp>
        <p:nvSpPr>
          <p:cNvPr id="3" name="Antrinis pavadinima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a:t>Spustelėję redag. ruoš. paantrš. stilių</a:t>
            </a:r>
          </a:p>
        </p:txBody>
      </p:sp>
      <p:sp>
        <p:nvSpPr>
          <p:cNvPr id="4" name="Datos vietos rezervavimo ženklas 3"/>
          <p:cNvSpPr>
            <a:spLocks noGrp="1"/>
          </p:cNvSpPr>
          <p:nvPr>
            <p:ph type="dt" sz="half" idx="10"/>
          </p:nvPr>
        </p:nvSpPr>
        <p:spPr/>
        <p:txBody>
          <a:bodyPr/>
          <a:lstStyle/>
          <a:p>
            <a:fld id="{B00822EA-8BAF-4261-BEF6-E9876AFC72B4}" type="datetimeFigureOut">
              <a:rPr lang="lt-LT" smtClean="0"/>
              <a:t>2025-04-10</a:t>
            </a:fld>
            <a:endParaRPr lang="lt-LT" dirty="0"/>
          </a:p>
        </p:txBody>
      </p:sp>
      <p:sp>
        <p:nvSpPr>
          <p:cNvPr id="5" name="Poraštės vietos rezervavimo ženklas 4"/>
          <p:cNvSpPr>
            <a:spLocks noGrp="1"/>
          </p:cNvSpPr>
          <p:nvPr>
            <p:ph type="ftr" sz="quarter" idx="11"/>
          </p:nvPr>
        </p:nvSpPr>
        <p:spPr/>
        <p:txBody>
          <a:bodyPr/>
          <a:lstStyle/>
          <a:p>
            <a:endParaRPr lang="lt-LT" dirty="0"/>
          </a:p>
        </p:txBody>
      </p:sp>
      <p:sp>
        <p:nvSpPr>
          <p:cNvPr id="6" name="Skaidrės numerio vietos rezervavimo ženklas 5"/>
          <p:cNvSpPr>
            <a:spLocks noGrp="1"/>
          </p:cNvSpPr>
          <p:nvPr>
            <p:ph type="sldNum" sz="quarter" idx="12"/>
          </p:nvPr>
        </p:nvSpPr>
        <p:spPr/>
        <p:txBody>
          <a:bodyPr/>
          <a:lstStyle/>
          <a:p>
            <a:fld id="{F8662BAF-EEFB-48ED-884E-0A9459EB0041}" type="slidenum">
              <a:rPr lang="lt-LT" smtClean="0"/>
              <a:t>‹#›</a:t>
            </a:fld>
            <a:endParaRPr lang="lt-LT" dirty="0"/>
          </a:p>
        </p:txBody>
      </p:sp>
    </p:spTree>
    <p:extLst>
      <p:ext uri="{BB962C8B-B14F-4D97-AF65-F5344CB8AC3E}">
        <p14:creationId xmlns:p14="http://schemas.microsoft.com/office/powerpoint/2010/main" val="3568322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a:t>Spustelėję redag. ruoš. pavad. stilių</a:t>
            </a:r>
          </a:p>
        </p:txBody>
      </p:sp>
      <p:sp>
        <p:nvSpPr>
          <p:cNvPr id="3" name="Vertikalaus teksto vietos rezervavimo ženklas 2"/>
          <p:cNvSpPr>
            <a:spLocks noGrp="1"/>
          </p:cNvSpPr>
          <p:nvPr>
            <p:ph type="body" orient="vert" idx="1"/>
          </p:nvPr>
        </p:nvSpPr>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Datos vietos rezervavimo ženklas 3"/>
          <p:cNvSpPr>
            <a:spLocks noGrp="1"/>
          </p:cNvSpPr>
          <p:nvPr>
            <p:ph type="dt" sz="half" idx="10"/>
          </p:nvPr>
        </p:nvSpPr>
        <p:spPr/>
        <p:txBody>
          <a:bodyPr/>
          <a:lstStyle/>
          <a:p>
            <a:fld id="{B00822EA-8BAF-4261-BEF6-E9876AFC72B4}" type="datetimeFigureOut">
              <a:rPr lang="lt-LT" smtClean="0"/>
              <a:t>2025-04-10</a:t>
            </a:fld>
            <a:endParaRPr lang="lt-LT" dirty="0"/>
          </a:p>
        </p:txBody>
      </p:sp>
      <p:sp>
        <p:nvSpPr>
          <p:cNvPr id="5" name="Poraštės vietos rezervavimo ženklas 4"/>
          <p:cNvSpPr>
            <a:spLocks noGrp="1"/>
          </p:cNvSpPr>
          <p:nvPr>
            <p:ph type="ftr" sz="quarter" idx="11"/>
          </p:nvPr>
        </p:nvSpPr>
        <p:spPr/>
        <p:txBody>
          <a:bodyPr/>
          <a:lstStyle/>
          <a:p>
            <a:endParaRPr lang="lt-LT" dirty="0"/>
          </a:p>
        </p:txBody>
      </p:sp>
      <p:sp>
        <p:nvSpPr>
          <p:cNvPr id="6" name="Skaidrės numerio vietos rezervavimo ženklas 5"/>
          <p:cNvSpPr>
            <a:spLocks noGrp="1"/>
          </p:cNvSpPr>
          <p:nvPr>
            <p:ph type="sldNum" sz="quarter" idx="12"/>
          </p:nvPr>
        </p:nvSpPr>
        <p:spPr/>
        <p:txBody>
          <a:bodyPr/>
          <a:lstStyle/>
          <a:p>
            <a:fld id="{F8662BAF-EEFB-48ED-884E-0A9459EB0041}" type="slidenum">
              <a:rPr lang="lt-LT" smtClean="0"/>
              <a:t>‹#›</a:t>
            </a:fld>
            <a:endParaRPr lang="lt-LT" dirty="0"/>
          </a:p>
        </p:txBody>
      </p:sp>
    </p:spTree>
    <p:extLst>
      <p:ext uri="{BB962C8B-B14F-4D97-AF65-F5344CB8AC3E}">
        <p14:creationId xmlns:p14="http://schemas.microsoft.com/office/powerpoint/2010/main" val="546155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6629400" y="274638"/>
            <a:ext cx="2057400" cy="5851525"/>
          </a:xfrm>
        </p:spPr>
        <p:txBody>
          <a:bodyPr vert="eaVert"/>
          <a:lstStyle/>
          <a:p>
            <a:r>
              <a:rPr lang="lt-LT"/>
              <a:t>Spustelėję redag. ruoš. pavad. stilių</a:t>
            </a:r>
          </a:p>
        </p:txBody>
      </p:sp>
      <p:sp>
        <p:nvSpPr>
          <p:cNvPr id="3" name="Vertikalaus teksto vietos rezervavimo ženklas 2"/>
          <p:cNvSpPr>
            <a:spLocks noGrp="1"/>
          </p:cNvSpPr>
          <p:nvPr>
            <p:ph type="body" orient="vert" idx="1"/>
          </p:nvPr>
        </p:nvSpPr>
        <p:spPr>
          <a:xfrm>
            <a:off x="457200" y="274638"/>
            <a:ext cx="6019800" cy="5851525"/>
          </a:xfrm>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Datos vietos rezervavimo ženklas 3"/>
          <p:cNvSpPr>
            <a:spLocks noGrp="1"/>
          </p:cNvSpPr>
          <p:nvPr>
            <p:ph type="dt" sz="half" idx="10"/>
          </p:nvPr>
        </p:nvSpPr>
        <p:spPr/>
        <p:txBody>
          <a:bodyPr/>
          <a:lstStyle/>
          <a:p>
            <a:fld id="{B00822EA-8BAF-4261-BEF6-E9876AFC72B4}" type="datetimeFigureOut">
              <a:rPr lang="lt-LT" smtClean="0"/>
              <a:t>2025-04-10</a:t>
            </a:fld>
            <a:endParaRPr lang="lt-LT" dirty="0"/>
          </a:p>
        </p:txBody>
      </p:sp>
      <p:sp>
        <p:nvSpPr>
          <p:cNvPr id="5" name="Poraštės vietos rezervavimo ženklas 4"/>
          <p:cNvSpPr>
            <a:spLocks noGrp="1"/>
          </p:cNvSpPr>
          <p:nvPr>
            <p:ph type="ftr" sz="quarter" idx="11"/>
          </p:nvPr>
        </p:nvSpPr>
        <p:spPr/>
        <p:txBody>
          <a:bodyPr/>
          <a:lstStyle/>
          <a:p>
            <a:endParaRPr lang="lt-LT" dirty="0"/>
          </a:p>
        </p:txBody>
      </p:sp>
      <p:sp>
        <p:nvSpPr>
          <p:cNvPr id="6" name="Skaidrės numerio vietos rezervavimo ženklas 5"/>
          <p:cNvSpPr>
            <a:spLocks noGrp="1"/>
          </p:cNvSpPr>
          <p:nvPr>
            <p:ph type="sldNum" sz="quarter" idx="12"/>
          </p:nvPr>
        </p:nvSpPr>
        <p:spPr/>
        <p:txBody>
          <a:bodyPr/>
          <a:lstStyle/>
          <a:p>
            <a:fld id="{F8662BAF-EEFB-48ED-884E-0A9459EB0041}" type="slidenum">
              <a:rPr lang="lt-LT" smtClean="0"/>
              <a:t>‹#›</a:t>
            </a:fld>
            <a:endParaRPr lang="lt-LT" dirty="0"/>
          </a:p>
        </p:txBody>
      </p:sp>
    </p:spTree>
    <p:extLst>
      <p:ext uri="{BB962C8B-B14F-4D97-AF65-F5344CB8AC3E}">
        <p14:creationId xmlns:p14="http://schemas.microsoft.com/office/powerpoint/2010/main" val="2151095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a:t>Spustelėję redag. ruoš. pavad. stilių</a:t>
            </a:r>
          </a:p>
        </p:txBody>
      </p:sp>
      <p:sp>
        <p:nvSpPr>
          <p:cNvPr id="3" name="Turinio vietos rezervavimo ženklas 2"/>
          <p:cNvSpPr>
            <a:spLocks noGrp="1"/>
          </p:cNvSpPr>
          <p:nvPr>
            <p:ph idx="1"/>
          </p:nvPr>
        </p:nvSpPr>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Datos vietos rezervavimo ženklas 3"/>
          <p:cNvSpPr>
            <a:spLocks noGrp="1"/>
          </p:cNvSpPr>
          <p:nvPr>
            <p:ph type="dt" sz="half" idx="10"/>
          </p:nvPr>
        </p:nvSpPr>
        <p:spPr/>
        <p:txBody>
          <a:bodyPr/>
          <a:lstStyle/>
          <a:p>
            <a:fld id="{B00822EA-8BAF-4261-BEF6-E9876AFC72B4}" type="datetimeFigureOut">
              <a:rPr lang="lt-LT" smtClean="0"/>
              <a:t>2025-04-10</a:t>
            </a:fld>
            <a:endParaRPr lang="lt-LT" dirty="0"/>
          </a:p>
        </p:txBody>
      </p:sp>
      <p:sp>
        <p:nvSpPr>
          <p:cNvPr id="5" name="Poraštės vietos rezervavimo ženklas 4"/>
          <p:cNvSpPr>
            <a:spLocks noGrp="1"/>
          </p:cNvSpPr>
          <p:nvPr>
            <p:ph type="ftr" sz="quarter" idx="11"/>
          </p:nvPr>
        </p:nvSpPr>
        <p:spPr/>
        <p:txBody>
          <a:bodyPr/>
          <a:lstStyle/>
          <a:p>
            <a:endParaRPr lang="lt-LT" dirty="0"/>
          </a:p>
        </p:txBody>
      </p:sp>
      <p:sp>
        <p:nvSpPr>
          <p:cNvPr id="6" name="Skaidrės numerio vietos rezervavimo ženklas 5"/>
          <p:cNvSpPr>
            <a:spLocks noGrp="1"/>
          </p:cNvSpPr>
          <p:nvPr>
            <p:ph type="sldNum" sz="quarter" idx="12"/>
          </p:nvPr>
        </p:nvSpPr>
        <p:spPr/>
        <p:txBody>
          <a:bodyPr/>
          <a:lstStyle/>
          <a:p>
            <a:fld id="{F8662BAF-EEFB-48ED-884E-0A9459EB0041}" type="slidenum">
              <a:rPr lang="lt-LT" smtClean="0"/>
              <a:t>‹#›</a:t>
            </a:fld>
            <a:endParaRPr lang="lt-LT" dirty="0"/>
          </a:p>
        </p:txBody>
      </p:sp>
    </p:spTree>
    <p:extLst>
      <p:ext uri="{BB962C8B-B14F-4D97-AF65-F5344CB8AC3E}">
        <p14:creationId xmlns:p14="http://schemas.microsoft.com/office/powerpoint/2010/main" val="4087747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722313" y="4406900"/>
            <a:ext cx="7772400" cy="1362075"/>
          </a:xfrm>
        </p:spPr>
        <p:txBody>
          <a:bodyPr anchor="t"/>
          <a:lstStyle>
            <a:lvl1pPr algn="l">
              <a:defRPr sz="4000" b="1" cap="all"/>
            </a:lvl1pPr>
          </a:lstStyle>
          <a:p>
            <a:r>
              <a:rPr lang="lt-LT"/>
              <a:t>Spustelėję redag. ruoš. pavad. stilių</a:t>
            </a:r>
          </a:p>
        </p:txBody>
      </p:sp>
      <p:sp>
        <p:nvSpPr>
          <p:cNvPr id="3" name="Teksto vietos rezervavimo ženklas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Spustelėję redag. ruoš. teksto stilių</a:t>
            </a:r>
          </a:p>
        </p:txBody>
      </p:sp>
      <p:sp>
        <p:nvSpPr>
          <p:cNvPr id="4" name="Datos vietos rezervavimo ženklas 3"/>
          <p:cNvSpPr>
            <a:spLocks noGrp="1"/>
          </p:cNvSpPr>
          <p:nvPr>
            <p:ph type="dt" sz="half" idx="10"/>
          </p:nvPr>
        </p:nvSpPr>
        <p:spPr/>
        <p:txBody>
          <a:bodyPr/>
          <a:lstStyle/>
          <a:p>
            <a:fld id="{B00822EA-8BAF-4261-BEF6-E9876AFC72B4}" type="datetimeFigureOut">
              <a:rPr lang="lt-LT" smtClean="0"/>
              <a:t>2025-04-10</a:t>
            </a:fld>
            <a:endParaRPr lang="lt-LT" dirty="0"/>
          </a:p>
        </p:txBody>
      </p:sp>
      <p:sp>
        <p:nvSpPr>
          <p:cNvPr id="5" name="Poraštės vietos rezervavimo ženklas 4"/>
          <p:cNvSpPr>
            <a:spLocks noGrp="1"/>
          </p:cNvSpPr>
          <p:nvPr>
            <p:ph type="ftr" sz="quarter" idx="11"/>
          </p:nvPr>
        </p:nvSpPr>
        <p:spPr/>
        <p:txBody>
          <a:bodyPr/>
          <a:lstStyle/>
          <a:p>
            <a:endParaRPr lang="lt-LT" dirty="0"/>
          </a:p>
        </p:txBody>
      </p:sp>
      <p:sp>
        <p:nvSpPr>
          <p:cNvPr id="6" name="Skaidrės numerio vietos rezervavimo ženklas 5"/>
          <p:cNvSpPr>
            <a:spLocks noGrp="1"/>
          </p:cNvSpPr>
          <p:nvPr>
            <p:ph type="sldNum" sz="quarter" idx="12"/>
          </p:nvPr>
        </p:nvSpPr>
        <p:spPr/>
        <p:txBody>
          <a:bodyPr/>
          <a:lstStyle/>
          <a:p>
            <a:fld id="{F8662BAF-EEFB-48ED-884E-0A9459EB0041}" type="slidenum">
              <a:rPr lang="lt-LT" smtClean="0"/>
              <a:t>‹#›</a:t>
            </a:fld>
            <a:endParaRPr lang="lt-LT" dirty="0"/>
          </a:p>
        </p:txBody>
      </p:sp>
    </p:spTree>
    <p:extLst>
      <p:ext uri="{BB962C8B-B14F-4D97-AF65-F5344CB8AC3E}">
        <p14:creationId xmlns:p14="http://schemas.microsoft.com/office/powerpoint/2010/main" val="421647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a:t>Spustelėję redag. ruoš. pavad. stilių</a:t>
            </a:r>
          </a:p>
        </p:txBody>
      </p:sp>
      <p:sp>
        <p:nvSpPr>
          <p:cNvPr id="3" name="Turinio vietos rezervavimo ženkla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Turinio vietos rezervavimo ženkla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5" name="Datos vietos rezervavimo ženklas 4"/>
          <p:cNvSpPr>
            <a:spLocks noGrp="1"/>
          </p:cNvSpPr>
          <p:nvPr>
            <p:ph type="dt" sz="half" idx="10"/>
          </p:nvPr>
        </p:nvSpPr>
        <p:spPr/>
        <p:txBody>
          <a:bodyPr/>
          <a:lstStyle/>
          <a:p>
            <a:fld id="{B00822EA-8BAF-4261-BEF6-E9876AFC72B4}" type="datetimeFigureOut">
              <a:rPr lang="lt-LT" smtClean="0"/>
              <a:t>2025-04-10</a:t>
            </a:fld>
            <a:endParaRPr lang="lt-LT" dirty="0"/>
          </a:p>
        </p:txBody>
      </p:sp>
      <p:sp>
        <p:nvSpPr>
          <p:cNvPr id="6" name="Poraštės vietos rezervavimo ženklas 5"/>
          <p:cNvSpPr>
            <a:spLocks noGrp="1"/>
          </p:cNvSpPr>
          <p:nvPr>
            <p:ph type="ftr" sz="quarter" idx="11"/>
          </p:nvPr>
        </p:nvSpPr>
        <p:spPr/>
        <p:txBody>
          <a:bodyPr/>
          <a:lstStyle/>
          <a:p>
            <a:endParaRPr lang="lt-LT" dirty="0"/>
          </a:p>
        </p:txBody>
      </p:sp>
      <p:sp>
        <p:nvSpPr>
          <p:cNvPr id="7" name="Skaidrės numerio vietos rezervavimo ženklas 6"/>
          <p:cNvSpPr>
            <a:spLocks noGrp="1"/>
          </p:cNvSpPr>
          <p:nvPr>
            <p:ph type="sldNum" sz="quarter" idx="12"/>
          </p:nvPr>
        </p:nvSpPr>
        <p:spPr/>
        <p:txBody>
          <a:bodyPr/>
          <a:lstStyle/>
          <a:p>
            <a:fld id="{F8662BAF-EEFB-48ED-884E-0A9459EB0041}" type="slidenum">
              <a:rPr lang="lt-LT" smtClean="0"/>
              <a:t>‹#›</a:t>
            </a:fld>
            <a:endParaRPr lang="lt-LT" dirty="0"/>
          </a:p>
        </p:txBody>
      </p:sp>
    </p:spTree>
    <p:extLst>
      <p:ext uri="{BB962C8B-B14F-4D97-AF65-F5344CB8AC3E}">
        <p14:creationId xmlns:p14="http://schemas.microsoft.com/office/powerpoint/2010/main" val="1512646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lvl1pPr>
              <a:defRPr/>
            </a:lvl1pPr>
          </a:lstStyle>
          <a:p>
            <a:r>
              <a:rPr lang="lt-LT"/>
              <a:t>Spustelėję redag. ruoš. pavad. stilių</a:t>
            </a:r>
          </a:p>
        </p:txBody>
      </p:sp>
      <p:sp>
        <p:nvSpPr>
          <p:cNvPr id="3" name="Teksto vietos rezervavimo ženkla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4" name="Turinio vietos rezervavimo ženkla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5" name="Teksto vietos rezervavimo ženkla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6" name="Turinio vietos rezervavimo ženkla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7" name="Datos vietos rezervavimo ženklas 6"/>
          <p:cNvSpPr>
            <a:spLocks noGrp="1"/>
          </p:cNvSpPr>
          <p:nvPr>
            <p:ph type="dt" sz="half" idx="10"/>
          </p:nvPr>
        </p:nvSpPr>
        <p:spPr/>
        <p:txBody>
          <a:bodyPr/>
          <a:lstStyle/>
          <a:p>
            <a:fld id="{B00822EA-8BAF-4261-BEF6-E9876AFC72B4}" type="datetimeFigureOut">
              <a:rPr lang="lt-LT" smtClean="0"/>
              <a:t>2025-04-10</a:t>
            </a:fld>
            <a:endParaRPr lang="lt-LT" dirty="0"/>
          </a:p>
        </p:txBody>
      </p:sp>
      <p:sp>
        <p:nvSpPr>
          <p:cNvPr id="8" name="Poraštės vietos rezervavimo ženklas 7"/>
          <p:cNvSpPr>
            <a:spLocks noGrp="1"/>
          </p:cNvSpPr>
          <p:nvPr>
            <p:ph type="ftr" sz="quarter" idx="11"/>
          </p:nvPr>
        </p:nvSpPr>
        <p:spPr/>
        <p:txBody>
          <a:bodyPr/>
          <a:lstStyle/>
          <a:p>
            <a:endParaRPr lang="lt-LT" dirty="0"/>
          </a:p>
        </p:txBody>
      </p:sp>
      <p:sp>
        <p:nvSpPr>
          <p:cNvPr id="9" name="Skaidrės numerio vietos rezervavimo ženklas 8"/>
          <p:cNvSpPr>
            <a:spLocks noGrp="1"/>
          </p:cNvSpPr>
          <p:nvPr>
            <p:ph type="sldNum" sz="quarter" idx="12"/>
          </p:nvPr>
        </p:nvSpPr>
        <p:spPr/>
        <p:txBody>
          <a:bodyPr/>
          <a:lstStyle/>
          <a:p>
            <a:fld id="{F8662BAF-EEFB-48ED-884E-0A9459EB0041}" type="slidenum">
              <a:rPr lang="lt-LT" smtClean="0"/>
              <a:t>‹#›</a:t>
            </a:fld>
            <a:endParaRPr lang="lt-LT" dirty="0"/>
          </a:p>
        </p:txBody>
      </p:sp>
    </p:spTree>
    <p:extLst>
      <p:ext uri="{BB962C8B-B14F-4D97-AF65-F5344CB8AC3E}">
        <p14:creationId xmlns:p14="http://schemas.microsoft.com/office/powerpoint/2010/main" val="1100422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a:t>Spustelėję redag. ruoš. pavad. stilių</a:t>
            </a:r>
          </a:p>
        </p:txBody>
      </p:sp>
      <p:sp>
        <p:nvSpPr>
          <p:cNvPr id="3" name="Datos vietos rezervavimo ženklas 2"/>
          <p:cNvSpPr>
            <a:spLocks noGrp="1"/>
          </p:cNvSpPr>
          <p:nvPr>
            <p:ph type="dt" sz="half" idx="10"/>
          </p:nvPr>
        </p:nvSpPr>
        <p:spPr/>
        <p:txBody>
          <a:bodyPr/>
          <a:lstStyle/>
          <a:p>
            <a:fld id="{B00822EA-8BAF-4261-BEF6-E9876AFC72B4}" type="datetimeFigureOut">
              <a:rPr lang="lt-LT" smtClean="0"/>
              <a:t>2025-04-10</a:t>
            </a:fld>
            <a:endParaRPr lang="lt-LT" dirty="0"/>
          </a:p>
        </p:txBody>
      </p:sp>
      <p:sp>
        <p:nvSpPr>
          <p:cNvPr id="4" name="Poraštės vietos rezervavimo ženklas 3"/>
          <p:cNvSpPr>
            <a:spLocks noGrp="1"/>
          </p:cNvSpPr>
          <p:nvPr>
            <p:ph type="ftr" sz="quarter" idx="11"/>
          </p:nvPr>
        </p:nvSpPr>
        <p:spPr/>
        <p:txBody>
          <a:bodyPr/>
          <a:lstStyle/>
          <a:p>
            <a:endParaRPr lang="lt-LT" dirty="0"/>
          </a:p>
        </p:txBody>
      </p:sp>
      <p:sp>
        <p:nvSpPr>
          <p:cNvPr id="5" name="Skaidrės numerio vietos rezervavimo ženklas 4"/>
          <p:cNvSpPr>
            <a:spLocks noGrp="1"/>
          </p:cNvSpPr>
          <p:nvPr>
            <p:ph type="sldNum" sz="quarter" idx="12"/>
          </p:nvPr>
        </p:nvSpPr>
        <p:spPr/>
        <p:txBody>
          <a:bodyPr/>
          <a:lstStyle/>
          <a:p>
            <a:fld id="{F8662BAF-EEFB-48ED-884E-0A9459EB0041}" type="slidenum">
              <a:rPr lang="lt-LT" smtClean="0"/>
              <a:t>‹#›</a:t>
            </a:fld>
            <a:endParaRPr lang="lt-LT" dirty="0"/>
          </a:p>
        </p:txBody>
      </p:sp>
    </p:spTree>
    <p:extLst>
      <p:ext uri="{BB962C8B-B14F-4D97-AF65-F5344CB8AC3E}">
        <p14:creationId xmlns:p14="http://schemas.microsoft.com/office/powerpoint/2010/main" val="4142403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B00822EA-8BAF-4261-BEF6-E9876AFC72B4}" type="datetimeFigureOut">
              <a:rPr lang="lt-LT" smtClean="0"/>
              <a:t>2025-04-10</a:t>
            </a:fld>
            <a:endParaRPr lang="lt-LT" dirty="0"/>
          </a:p>
        </p:txBody>
      </p:sp>
      <p:sp>
        <p:nvSpPr>
          <p:cNvPr id="3" name="Poraštės vietos rezervavimo ženklas 2"/>
          <p:cNvSpPr>
            <a:spLocks noGrp="1"/>
          </p:cNvSpPr>
          <p:nvPr>
            <p:ph type="ftr" sz="quarter" idx="11"/>
          </p:nvPr>
        </p:nvSpPr>
        <p:spPr/>
        <p:txBody>
          <a:bodyPr/>
          <a:lstStyle/>
          <a:p>
            <a:endParaRPr lang="lt-LT" dirty="0"/>
          </a:p>
        </p:txBody>
      </p:sp>
      <p:sp>
        <p:nvSpPr>
          <p:cNvPr id="4" name="Skaidrės numerio vietos rezervavimo ženklas 3"/>
          <p:cNvSpPr>
            <a:spLocks noGrp="1"/>
          </p:cNvSpPr>
          <p:nvPr>
            <p:ph type="sldNum" sz="quarter" idx="12"/>
          </p:nvPr>
        </p:nvSpPr>
        <p:spPr/>
        <p:txBody>
          <a:bodyPr/>
          <a:lstStyle/>
          <a:p>
            <a:fld id="{F8662BAF-EEFB-48ED-884E-0A9459EB0041}" type="slidenum">
              <a:rPr lang="lt-LT" smtClean="0"/>
              <a:t>‹#›</a:t>
            </a:fld>
            <a:endParaRPr lang="lt-LT" dirty="0"/>
          </a:p>
        </p:txBody>
      </p:sp>
    </p:spTree>
    <p:extLst>
      <p:ext uri="{BB962C8B-B14F-4D97-AF65-F5344CB8AC3E}">
        <p14:creationId xmlns:p14="http://schemas.microsoft.com/office/powerpoint/2010/main" val="4217166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3050"/>
            <a:ext cx="3008313" cy="1162050"/>
          </a:xfrm>
        </p:spPr>
        <p:txBody>
          <a:bodyPr anchor="b"/>
          <a:lstStyle>
            <a:lvl1pPr algn="l">
              <a:defRPr sz="2000" b="1"/>
            </a:lvl1pPr>
          </a:lstStyle>
          <a:p>
            <a:r>
              <a:rPr lang="lt-LT"/>
              <a:t>Spustelėję redag. ruoš. pavad. stilių</a:t>
            </a:r>
          </a:p>
        </p:txBody>
      </p:sp>
      <p:sp>
        <p:nvSpPr>
          <p:cNvPr id="3" name="Turinio vietos rezervavimo ženkla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Teksto vietos rezervavimo ženkla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Spustelėję redag. ruoš. teksto stilių</a:t>
            </a:r>
          </a:p>
        </p:txBody>
      </p:sp>
      <p:sp>
        <p:nvSpPr>
          <p:cNvPr id="5" name="Datos vietos rezervavimo ženklas 4"/>
          <p:cNvSpPr>
            <a:spLocks noGrp="1"/>
          </p:cNvSpPr>
          <p:nvPr>
            <p:ph type="dt" sz="half" idx="10"/>
          </p:nvPr>
        </p:nvSpPr>
        <p:spPr/>
        <p:txBody>
          <a:bodyPr/>
          <a:lstStyle/>
          <a:p>
            <a:fld id="{B00822EA-8BAF-4261-BEF6-E9876AFC72B4}" type="datetimeFigureOut">
              <a:rPr lang="lt-LT" smtClean="0"/>
              <a:t>2025-04-10</a:t>
            </a:fld>
            <a:endParaRPr lang="lt-LT" dirty="0"/>
          </a:p>
        </p:txBody>
      </p:sp>
      <p:sp>
        <p:nvSpPr>
          <p:cNvPr id="6" name="Poraštės vietos rezervavimo ženklas 5"/>
          <p:cNvSpPr>
            <a:spLocks noGrp="1"/>
          </p:cNvSpPr>
          <p:nvPr>
            <p:ph type="ftr" sz="quarter" idx="11"/>
          </p:nvPr>
        </p:nvSpPr>
        <p:spPr/>
        <p:txBody>
          <a:bodyPr/>
          <a:lstStyle/>
          <a:p>
            <a:endParaRPr lang="lt-LT" dirty="0"/>
          </a:p>
        </p:txBody>
      </p:sp>
      <p:sp>
        <p:nvSpPr>
          <p:cNvPr id="7" name="Skaidrės numerio vietos rezervavimo ženklas 6"/>
          <p:cNvSpPr>
            <a:spLocks noGrp="1"/>
          </p:cNvSpPr>
          <p:nvPr>
            <p:ph type="sldNum" sz="quarter" idx="12"/>
          </p:nvPr>
        </p:nvSpPr>
        <p:spPr/>
        <p:txBody>
          <a:bodyPr/>
          <a:lstStyle/>
          <a:p>
            <a:fld id="{F8662BAF-EEFB-48ED-884E-0A9459EB0041}" type="slidenum">
              <a:rPr lang="lt-LT" smtClean="0"/>
              <a:t>‹#›</a:t>
            </a:fld>
            <a:endParaRPr lang="lt-LT" dirty="0"/>
          </a:p>
        </p:txBody>
      </p:sp>
    </p:spTree>
    <p:extLst>
      <p:ext uri="{BB962C8B-B14F-4D97-AF65-F5344CB8AC3E}">
        <p14:creationId xmlns:p14="http://schemas.microsoft.com/office/powerpoint/2010/main" val="4259477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1792288" y="4800600"/>
            <a:ext cx="5486400" cy="566738"/>
          </a:xfrm>
        </p:spPr>
        <p:txBody>
          <a:bodyPr anchor="b"/>
          <a:lstStyle>
            <a:lvl1pPr algn="l">
              <a:defRPr sz="2000" b="1"/>
            </a:lvl1pPr>
          </a:lstStyle>
          <a:p>
            <a:r>
              <a:rPr lang="lt-LT"/>
              <a:t>Spustelėję redag. ruoš. pavad. stilių</a:t>
            </a:r>
          </a:p>
        </p:txBody>
      </p:sp>
      <p:sp>
        <p:nvSpPr>
          <p:cNvPr id="3" name="Paveikslėlio vietos rezervavimo ženkla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dirty="0"/>
          </a:p>
        </p:txBody>
      </p:sp>
      <p:sp>
        <p:nvSpPr>
          <p:cNvPr id="4" name="Teksto vietos rezervavimo ženkla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Spustelėję redag. ruoš. teksto stilių</a:t>
            </a:r>
          </a:p>
        </p:txBody>
      </p:sp>
      <p:sp>
        <p:nvSpPr>
          <p:cNvPr id="5" name="Datos vietos rezervavimo ženklas 4"/>
          <p:cNvSpPr>
            <a:spLocks noGrp="1"/>
          </p:cNvSpPr>
          <p:nvPr>
            <p:ph type="dt" sz="half" idx="10"/>
          </p:nvPr>
        </p:nvSpPr>
        <p:spPr/>
        <p:txBody>
          <a:bodyPr/>
          <a:lstStyle/>
          <a:p>
            <a:fld id="{B00822EA-8BAF-4261-BEF6-E9876AFC72B4}" type="datetimeFigureOut">
              <a:rPr lang="lt-LT" smtClean="0"/>
              <a:t>2025-04-10</a:t>
            </a:fld>
            <a:endParaRPr lang="lt-LT" dirty="0"/>
          </a:p>
        </p:txBody>
      </p:sp>
      <p:sp>
        <p:nvSpPr>
          <p:cNvPr id="6" name="Poraštės vietos rezervavimo ženklas 5"/>
          <p:cNvSpPr>
            <a:spLocks noGrp="1"/>
          </p:cNvSpPr>
          <p:nvPr>
            <p:ph type="ftr" sz="quarter" idx="11"/>
          </p:nvPr>
        </p:nvSpPr>
        <p:spPr/>
        <p:txBody>
          <a:bodyPr/>
          <a:lstStyle/>
          <a:p>
            <a:endParaRPr lang="lt-LT" dirty="0"/>
          </a:p>
        </p:txBody>
      </p:sp>
      <p:sp>
        <p:nvSpPr>
          <p:cNvPr id="7" name="Skaidrės numerio vietos rezervavimo ženklas 6"/>
          <p:cNvSpPr>
            <a:spLocks noGrp="1"/>
          </p:cNvSpPr>
          <p:nvPr>
            <p:ph type="sldNum" sz="quarter" idx="12"/>
          </p:nvPr>
        </p:nvSpPr>
        <p:spPr/>
        <p:txBody>
          <a:bodyPr/>
          <a:lstStyle/>
          <a:p>
            <a:fld id="{F8662BAF-EEFB-48ED-884E-0A9459EB0041}" type="slidenum">
              <a:rPr lang="lt-LT" smtClean="0"/>
              <a:t>‹#›</a:t>
            </a:fld>
            <a:endParaRPr lang="lt-LT" dirty="0"/>
          </a:p>
        </p:txBody>
      </p:sp>
    </p:spTree>
    <p:extLst>
      <p:ext uri="{BB962C8B-B14F-4D97-AF65-F5344CB8AC3E}">
        <p14:creationId xmlns:p14="http://schemas.microsoft.com/office/powerpoint/2010/main" val="3614820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4000">
              <a:schemeClr val="tx2">
                <a:lumMod val="50000"/>
                <a:lumOff val="50000"/>
                <a:alpha val="22000"/>
              </a:schemeClr>
            </a:gs>
            <a:gs pos="100000">
              <a:srgbClr val="D4DEFF">
                <a:alpha val="3000"/>
                <a:lumMod val="0"/>
                <a:lumOff val="100000"/>
              </a:srgbClr>
            </a:gs>
            <a:gs pos="100000">
              <a:srgbClr val="D4DEFF"/>
            </a:gs>
            <a:gs pos="100000">
              <a:srgbClr val="96AB94"/>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lt-LT"/>
              <a:t>Spustelėję redag. ruoš. pavad. stilių</a:t>
            </a:r>
          </a:p>
        </p:txBody>
      </p:sp>
      <p:sp>
        <p:nvSpPr>
          <p:cNvPr id="3" name="Teksto vietos rezervavimo ženklas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Datos vietos rezervavimo ženklas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0822EA-8BAF-4261-BEF6-E9876AFC72B4}" type="datetimeFigureOut">
              <a:rPr lang="lt-LT" smtClean="0"/>
              <a:t>2025-04-10</a:t>
            </a:fld>
            <a:endParaRPr lang="lt-LT" dirty="0"/>
          </a:p>
        </p:txBody>
      </p:sp>
      <p:sp>
        <p:nvSpPr>
          <p:cNvPr id="5" name="Poraštės vietos rezervavimo ženklas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dirty="0"/>
          </a:p>
        </p:txBody>
      </p:sp>
      <p:sp>
        <p:nvSpPr>
          <p:cNvPr id="6" name="Skaidrės numerio vietos rezervavimo ženklas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662BAF-EEFB-48ED-884E-0A9459EB0041}" type="slidenum">
              <a:rPr lang="lt-LT" smtClean="0"/>
              <a:t>‹#›</a:t>
            </a:fld>
            <a:endParaRPr lang="lt-LT" dirty="0"/>
          </a:p>
        </p:txBody>
      </p:sp>
    </p:spTree>
    <p:extLst>
      <p:ext uri="{BB962C8B-B14F-4D97-AF65-F5344CB8AC3E}">
        <p14:creationId xmlns:p14="http://schemas.microsoft.com/office/powerpoint/2010/main" val="4199727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tačiakampis 3"/>
          <p:cNvSpPr/>
          <p:nvPr/>
        </p:nvSpPr>
        <p:spPr>
          <a:xfrm>
            <a:off x="0" y="331834"/>
            <a:ext cx="9144000" cy="476250"/>
          </a:xfrm>
          <a:prstGeom prst="rect">
            <a:avLst/>
          </a:prstGeom>
          <a:solidFill>
            <a:schemeClr val="accent1">
              <a:lumMod val="75000"/>
              <a:alpha val="8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dirty="0"/>
          </a:p>
        </p:txBody>
      </p:sp>
      <p:sp>
        <p:nvSpPr>
          <p:cNvPr id="2" name="Antraštė 1"/>
          <p:cNvSpPr>
            <a:spLocks noGrp="1"/>
          </p:cNvSpPr>
          <p:nvPr>
            <p:ph type="title"/>
          </p:nvPr>
        </p:nvSpPr>
        <p:spPr>
          <a:xfrm>
            <a:off x="457199" y="274638"/>
            <a:ext cx="8291265" cy="533446"/>
          </a:xfrm>
        </p:spPr>
        <p:txBody>
          <a:bodyPr>
            <a:normAutofit/>
          </a:bodyPr>
          <a:lstStyle/>
          <a:p>
            <a:r>
              <a:rPr lang="lt-LT" sz="2000" dirty="0">
                <a:solidFill>
                  <a:schemeClr val="bg1"/>
                </a:solidFill>
              </a:rPr>
              <a:t>Vyriausybės atstovų įstaiga</a:t>
            </a: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9792" y="358097"/>
            <a:ext cx="302525" cy="343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1547664" y="5301208"/>
            <a:ext cx="6264696" cy="1384995"/>
          </a:xfrm>
          <a:prstGeom prst="rect">
            <a:avLst/>
          </a:prstGeom>
          <a:noFill/>
        </p:spPr>
        <p:txBody>
          <a:bodyPr wrap="square" rtlCol="0">
            <a:spAutoFit/>
          </a:bodyPr>
          <a:lstStyle/>
          <a:p>
            <a:pPr algn="ctr"/>
            <a:r>
              <a:rPr lang="lt-LT" sz="1600" dirty="0">
                <a:solidFill>
                  <a:schemeClr val="accent1">
                    <a:lumMod val="50000"/>
                  </a:schemeClr>
                </a:solidFill>
                <a:cs typeface="Times New Roman" panose="02020603050405020304" pitchFamily="18" charset="0"/>
              </a:rPr>
              <a:t>Daiva Kerekeš</a:t>
            </a:r>
          </a:p>
          <a:p>
            <a:pPr algn="ctr"/>
            <a:r>
              <a:rPr lang="lt-LT" sz="1600" dirty="0">
                <a:solidFill>
                  <a:schemeClr val="accent1">
                    <a:lumMod val="50000"/>
                  </a:schemeClr>
                </a:solidFill>
                <a:cs typeface="Times New Roman" panose="02020603050405020304" pitchFamily="18" charset="0"/>
              </a:rPr>
              <a:t>Vyriausybės atstovų įstaigos vadovė</a:t>
            </a:r>
          </a:p>
          <a:p>
            <a:pPr algn="ctr"/>
            <a:r>
              <a:rPr lang="lt-LT" sz="1600" dirty="0">
                <a:solidFill>
                  <a:schemeClr val="accent1">
                    <a:lumMod val="50000"/>
                  </a:schemeClr>
                </a:solidFill>
                <a:cs typeface="Times New Roman" panose="02020603050405020304" pitchFamily="18" charset="0"/>
              </a:rPr>
              <a:t> Vyriausybės atstovė Klaipėdos ir Tauragės apskrityse </a:t>
            </a:r>
          </a:p>
          <a:p>
            <a:pPr algn="ctr"/>
            <a:endParaRPr lang="lt-LT" sz="800" dirty="0">
              <a:solidFill>
                <a:schemeClr val="accent1">
                  <a:lumMod val="50000"/>
                </a:schemeClr>
              </a:solidFill>
            </a:endParaRPr>
          </a:p>
          <a:p>
            <a:pPr algn="ctr"/>
            <a:r>
              <a:rPr lang="lt-LT" sz="1400" dirty="0">
                <a:solidFill>
                  <a:schemeClr val="accent1">
                    <a:lumMod val="50000"/>
                  </a:schemeClr>
                </a:solidFill>
              </a:rPr>
              <a:t>2025 m. balandžio 9 d.</a:t>
            </a:r>
          </a:p>
          <a:p>
            <a:pPr algn="ctr"/>
            <a:endParaRPr lang="lt-LT" sz="1400" dirty="0">
              <a:solidFill>
                <a:schemeClr val="accent1">
                  <a:lumMod val="50000"/>
                </a:schemeClr>
              </a:solidFill>
            </a:endParaRPr>
          </a:p>
        </p:txBody>
      </p:sp>
      <p:grpSp>
        <p:nvGrpSpPr>
          <p:cNvPr id="3" name="Group 4">
            <a:extLst>
              <a:ext uri="{FF2B5EF4-FFF2-40B4-BE49-F238E27FC236}">
                <a16:creationId xmlns:a16="http://schemas.microsoft.com/office/drawing/2014/main" id="{522178E2-99F4-BCD4-DD09-E01A3B950B51}"/>
              </a:ext>
            </a:extLst>
          </p:cNvPr>
          <p:cNvGrpSpPr>
            <a:grpSpLocks noChangeAspect="1"/>
          </p:cNvGrpSpPr>
          <p:nvPr/>
        </p:nvGrpSpPr>
        <p:grpSpPr bwMode="auto">
          <a:xfrm>
            <a:off x="251521" y="2276873"/>
            <a:ext cx="8568952" cy="1152127"/>
            <a:chOff x="374" y="1610"/>
            <a:chExt cx="5415" cy="753"/>
          </a:xfrm>
        </p:grpSpPr>
        <p:sp>
          <p:nvSpPr>
            <p:cNvPr id="7" name="AutoShape 3">
              <a:extLst>
                <a:ext uri="{FF2B5EF4-FFF2-40B4-BE49-F238E27FC236}">
                  <a16:creationId xmlns:a16="http://schemas.microsoft.com/office/drawing/2014/main" id="{5693BAA9-D1F0-EE41-9BEB-5ECA4945E07E}"/>
                </a:ext>
              </a:extLst>
            </p:cNvPr>
            <p:cNvSpPr>
              <a:spLocks noChangeAspect="1" noChangeArrowheads="1" noTextEdit="1"/>
            </p:cNvSpPr>
            <p:nvPr/>
          </p:nvSpPr>
          <p:spPr bwMode="auto">
            <a:xfrm>
              <a:off x="374" y="1610"/>
              <a:ext cx="5359" cy="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lt-LT"/>
            </a:p>
          </p:txBody>
        </p:sp>
        <p:sp>
          <p:nvSpPr>
            <p:cNvPr id="8" name="Rectangle 5">
              <a:extLst>
                <a:ext uri="{FF2B5EF4-FFF2-40B4-BE49-F238E27FC236}">
                  <a16:creationId xmlns:a16="http://schemas.microsoft.com/office/drawing/2014/main" id="{6EE390DC-9D89-2871-A4D9-7B8BE5880C3A}"/>
                </a:ext>
              </a:extLst>
            </p:cNvPr>
            <p:cNvSpPr>
              <a:spLocks noChangeArrowheads="1"/>
            </p:cNvSpPr>
            <p:nvPr/>
          </p:nvSpPr>
          <p:spPr bwMode="auto">
            <a:xfrm>
              <a:off x="1375" y="1610"/>
              <a:ext cx="3595" cy="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3200" b="1" i="0" u="none" strike="noStrike" cap="none" normalizeH="0" baseline="0" dirty="0">
                  <a:ln>
                    <a:noFill/>
                  </a:ln>
                  <a:solidFill>
                    <a:schemeClr val="accent1">
                      <a:lumMod val="50000"/>
                    </a:schemeClr>
                  </a:solidFill>
                  <a:effectLst/>
                  <a:latin typeface="+mj-lt"/>
                </a:rPr>
                <a:t>VYRIAUSYBĖS</a:t>
              </a:r>
              <a:r>
                <a:rPr kumimoji="0" lang="lt-LT" altLang="lt-LT" sz="2700" b="1" i="0" u="none" strike="noStrike" cap="none" normalizeH="0" baseline="0" dirty="0">
                  <a:ln>
                    <a:noFill/>
                  </a:ln>
                  <a:solidFill>
                    <a:schemeClr val="accent1">
                      <a:lumMod val="50000"/>
                    </a:schemeClr>
                  </a:solidFill>
                  <a:effectLst/>
                  <a:latin typeface="+mj-lt"/>
                </a:rPr>
                <a:t>  </a:t>
              </a:r>
              <a:r>
                <a:rPr kumimoji="0" lang="lt-LT" altLang="lt-LT" sz="3200" b="1" i="0" u="none" strike="noStrike" cap="none" normalizeH="0" baseline="0" dirty="0">
                  <a:ln>
                    <a:noFill/>
                  </a:ln>
                  <a:solidFill>
                    <a:schemeClr val="accent1">
                      <a:lumMod val="50000"/>
                    </a:schemeClr>
                  </a:solidFill>
                  <a:effectLst/>
                  <a:latin typeface="+mj-lt"/>
                </a:rPr>
                <a:t>ATSTOVŲ  VEIKLA:</a:t>
              </a:r>
              <a:endParaRPr kumimoji="0" lang="lt-LT" altLang="lt-LT" sz="3200" b="0" i="0" u="none" strike="noStrike" cap="none" normalizeH="0" baseline="0" dirty="0">
                <a:ln>
                  <a:noFill/>
                </a:ln>
                <a:solidFill>
                  <a:schemeClr val="accent1">
                    <a:lumMod val="50000"/>
                  </a:schemeClr>
                </a:solidFill>
                <a:effectLst/>
                <a:latin typeface="+mj-lt"/>
              </a:endParaRPr>
            </a:p>
          </p:txBody>
        </p:sp>
        <p:sp>
          <p:nvSpPr>
            <p:cNvPr id="9" name="Rectangle 6">
              <a:extLst>
                <a:ext uri="{FF2B5EF4-FFF2-40B4-BE49-F238E27FC236}">
                  <a16:creationId xmlns:a16="http://schemas.microsoft.com/office/drawing/2014/main" id="{C4154DF4-3167-84BE-11A0-1439603B2B2E}"/>
                </a:ext>
              </a:extLst>
            </p:cNvPr>
            <p:cNvSpPr>
              <a:spLocks noChangeArrowheads="1"/>
            </p:cNvSpPr>
            <p:nvPr/>
          </p:nvSpPr>
          <p:spPr bwMode="auto">
            <a:xfrm>
              <a:off x="4960" y="1621"/>
              <a:ext cx="151"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2700" b="1" i="0" u="none" strike="noStrike" cap="none" normalizeH="0" baseline="0">
                  <a:ln>
                    <a:noFill/>
                  </a:ln>
                  <a:solidFill>
                    <a:srgbClr val="000000"/>
                  </a:solidFill>
                  <a:effectLst/>
                  <a:latin typeface="Times New Roman" panose="02020603050405020304" pitchFamily="18" charset="0"/>
                </a:rPr>
                <a:t> </a:t>
              </a:r>
              <a:endParaRPr kumimoji="0" lang="lt-LT" altLang="lt-LT" sz="1800" b="0" i="0" u="none" strike="noStrike" cap="none" normalizeH="0" baseline="0">
                <a:ln>
                  <a:noFill/>
                </a:ln>
                <a:solidFill>
                  <a:schemeClr val="tx1"/>
                </a:solidFill>
                <a:effectLst/>
                <a:latin typeface="Arial" panose="020B0604020202020204" pitchFamily="34" charset="0"/>
              </a:endParaRPr>
            </a:p>
          </p:txBody>
        </p:sp>
        <p:sp>
          <p:nvSpPr>
            <p:cNvPr id="10" name="Rectangle 7">
              <a:extLst>
                <a:ext uri="{FF2B5EF4-FFF2-40B4-BE49-F238E27FC236}">
                  <a16:creationId xmlns:a16="http://schemas.microsoft.com/office/drawing/2014/main" id="{F330EF83-F2A0-18BA-CB4E-E7EB29045A46}"/>
                </a:ext>
              </a:extLst>
            </p:cNvPr>
            <p:cNvSpPr>
              <a:spLocks noChangeArrowheads="1"/>
            </p:cNvSpPr>
            <p:nvPr/>
          </p:nvSpPr>
          <p:spPr bwMode="auto">
            <a:xfrm>
              <a:off x="570" y="1998"/>
              <a:ext cx="5163" cy="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3200" b="1" i="0" u="none" strike="noStrike" cap="none" normalizeH="0" baseline="0" dirty="0">
                  <a:ln>
                    <a:noFill/>
                  </a:ln>
                  <a:solidFill>
                    <a:schemeClr val="accent1">
                      <a:lumMod val="50000"/>
                    </a:schemeClr>
                  </a:solidFill>
                  <a:effectLst/>
                  <a:latin typeface="+mj-lt"/>
                </a:rPr>
                <a:t>ĮGALIOJIMAI,  </a:t>
              </a:r>
              <a:r>
                <a:rPr kumimoji="0" lang="en-US" altLang="lt-LT" sz="3200" b="1" i="0" u="none" strike="noStrike" cap="none" normalizeH="0" baseline="0" dirty="0">
                  <a:ln>
                    <a:noFill/>
                  </a:ln>
                  <a:solidFill>
                    <a:schemeClr val="accent1">
                      <a:lumMod val="50000"/>
                    </a:schemeClr>
                  </a:solidFill>
                  <a:effectLst/>
                  <a:latin typeface="+mj-lt"/>
                </a:rPr>
                <a:t>J</a:t>
              </a:r>
              <a:r>
                <a:rPr kumimoji="0" lang="lt-LT" altLang="lt-LT" sz="3200" b="1" i="0" u="none" strike="noStrike" cap="none" normalizeH="0" baseline="0" dirty="0">
                  <a:ln>
                    <a:noFill/>
                  </a:ln>
                  <a:solidFill>
                    <a:schemeClr val="accent1">
                      <a:lumMod val="50000"/>
                    </a:schemeClr>
                  </a:solidFill>
                  <a:effectLst/>
                  <a:latin typeface="+mj-lt"/>
                </a:rPr>
                <a:t>Ų  </a:t>
              </a:r>
              <a:r>
                <a:rPr lang="lt-LT" altLang="lt-LT" sz="3200" b="1" dirty="0">
                  <a:solidFill>
                    <a:schemeClr val="accent1">
                      <a:lumMod val="50000"/>
                    </a:schemeClr>
                  </a:solidFill>
                  <a:latin typeface="+mj-lt"/>
                </a:rPr>
                <a:t>SPECIFIKA,  PROBLEMATIKA </a:t>
              </a:r>
              <a:endParaRPr kumimoji="0" lang="lt-LT" altLang="lt-LT" sz="3200" b="0" i="0" u="none" strike="noStrike" cap="none" normalizeH="0" baseline="0" dirty="0">
                <a:ln>
                  <a:noFill/>
                </a:ln>
                <a:solidFill>
                  <a:schemeClr val="accent1">
                    <a:lumMod val="50000"/>
                  </a:schemeClr>
                </a:solidFill>
                <a:effectLst/>
                <a:latin typeface="+mj-lt"/>
              </a:endParaRPr>
            </a:p>
          </p:txBody>
        </p:sp>
        <p:sp>
          <p:nvSpPr>
            <p:cNvPr id="11" name="Rectangle 8">
              <a:extLst>
                <a:ext uri="{FF2B5EF4-FFF2-40B4-BE49-F238E27FC236}">
                  <a16:creationId xmlns:a16="http://schemas.microsoft.com/office/drawing/2014/main" id="{CB43B555-1DC1-74E2-2898-BBFC251EA650}"/>
                </a:ext>
              </a:extLst>
            </p:cNvPr>
            <p:cNvSpPr>
              <a:spLocks noChangeArrowheads="1"/>
            </p:cNvSpPr>
            <p:nvPr/>
          </p:nvSpPr>
          <p:spPr bwMode="auto">
            <a:xfrm>
              <a:off x="3604" y="1998"/>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1800" b="0" i="0" u="none" strike="noStrike" cap="none" normalizeH="0" baseline="0" dirty="0">
                <a:ln>
                  <a:noFill/>
                </a:ln>
                <a:solidFill>
                  <a:schemeClr val="tx1"/>
                </a:solidFill>
                <a:effectLst/>
                <a:latin typeface="Arial" panose="020B0604020202020204" pitchFamily="34" charset="0"/>
              </a:endParaRPr>
            </a:p>
          </p:txBody>
        </p:sp>
        <p:sp>
          <p:nvSpPr>
            <p:cNvPr id="12" name="Rectangle 9">
              <a:extLst>
                <a:ext uri="{FF2B5EF4-FFF2-40B4-BE49-F238E27FC236}">
                  <a16:creationId xmlns:a16="http://schemas.microsoft.com/office/drawing/2014/main" id="{5A7E085D-98FD-2622-EB3F-82570D370DD6}"/>
                </a:ext>
              </a:extLst>
            </p:cNvPr>
            <p:cNvSpPr>
              <a:spLocks noChangeArrowheads="1"/>
            </p:cNvSpPr>
            <p:nvPr/>
          </p:nvSpPr>
          <p:spPr bwMode="auto">
            <a:xfrm>
              <a:off x="3658" y="1998"/>
              <a:ext cx="207"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2700" b="1" i="0" u="none" strike="noStrike" cap="none" normalizeH="0" baseline="0" dirty="0">
                  <a:ln>
                    <a:noFill/>
                  </a:ln>
                  <a:solidFill>
                    <a:srgbClr val="000000"/>
                  </a:solidFill>
                  <a:effectLst/>
                  <a:latin typeface="Times New Roman" panose="02020603050405020304" pitchFamily="18" charset="0"/>
                </a:rPr>
                <a:t>  </a:t>
              </a:r>
              <a:endParaRPr kumimoji="0" lang="lt-LT" altLang="lt-LT" sz="1800" b="0" i="0" u="none" strike="noStrike" cap="none" normalizeH="0" baseline="0" dirty="0">
                <a:ln>
                  <a:noFill/>
                </a:ln>
                <a:solidFill>
                  <a:schemeClr val="tx1"/>
                </a:solidFill>
                <a:effectLst/>
                <a:latin typeface="Arial" panose="020B0604020202020204" pitchFamily="34" charset="0"/>
              </a:endParaRPr>
            </a:p>
          </p:txBody>
        </p:sp>
        <p:sp>
          <p:nvSpPr>
            <p:cNvPr id="14" name="Rectangle 11">
              <a:extLst>
                <a:ext uri="{FF2B5EF4-FFF2-40B4-BE49-F238E27FC236}">
                  <a16:creationId xmlns:a16="http://schemas.microsoft.com/office/drawing/2014/main" id="{FEA223F9-06BA-C59B-8FFA-E78D38BD6188}"/>
                </a:ext>
              </a:extLst>
            </p:cNvPr>
            <p:cNvSpPr>
              <a:spLocks noChangeArrowheads="1"/>
            </p:cNvSpPr>
            <p:nvPr/>
          </p:nvSpPr>
          <p:spPr bwMode="auto">
            <a:xfrm>
              <a:off x="5638" y="1998"/>
              <a:ext cx="151" cy="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2700" b="1" i="0" u="none" strike="noStrike" cap="none" normalizeH="0" baseline="0">
                  <a:ln>
                    <a:noFill/>
                  </a:ln>
                  <a:solidFill>
                    <a:srgbClr val="000000"/>
                  </a:solidFill>
                  <a:effectLst/>
                  <a:latin typeface="Times New Roman" panose="02020603050405020304" pitchFamily="18" charset="0"/>
                </a:rPr>
                <a:t> </a:t>
              </a:r>
              <a:endParaRPr kumimoji="0" lang="lt-LT" altLang="lt-LT" sz="1800" b="0" i="0" u="none" strike="noStrike" cap="none" normalizeH="0" baseline="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207953978"/>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A68A5-96E8-3041-F9F4-08B29D0379FC}"/>
            </a:ext>
          </a:extLst>
        </p:cNvPr>
        <p:cNvGrpSpPr/>
        <p:nvPr/>
      </p:nvGrpSpPr>
      <p:grpSpPr>
        <a:xfrm>
          <a:off x="0" y="0"/>
          <a:ext cx="0" cy="0"/>
          <a:chOff x="0" y="0"/>
          <a:chExt cx="0" cy="0"/>
        </a:xfrm>
      </p:grpSpPr>
      <p:sp>
        <p:nvSpPr>
          <p:cNvPr id="4" name="Stačiakampis 3">
            <a:extLst>
              <a:ext uri="{FF2B5EF4-FFF2-40B4-BE49-F238E27FC236}">
                <a16:creationId xmlns:a16="http://schemas.microsoft.com/office/drawing/2014/main" id="{6500A058-F5A2-BA99-0301-C400BEDB628C}"/>
              </a:ext>
            </a:extLst>
          </p:cNvPr>
          <p:cNvSpPr/>
          <p:nvPr/>
        </p:nvSpPr>
        <p:spPr>
          <a:xfrm>
            <a:off x="-16498" y="277743"/>
            <a:ext cx="9144000" cy="504056"/>
          </a:xfrm>
          <a:prstGeom prst="rect">
            <a:avLst/>
          </a:prstGeom>
          <a:solidFill>
            <a:schemeClr val="accent1">
              <a:lumMod val="75000"/>
              <a:alpha val="8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Antraštė 1">
            <a:extLst>
              <a:ext uri="{FF2B5EF4-FFF2-40B4-BE49-F238E27FC236}">
                <a16:creationId xmlns:a16="http://schemas.microsoft.com/office/drawing/2014/main" id="{E070980C-7C09-5B83-CEAD-A549E1F1A354}"/>
              </a:ext>
            </a:extLst>
          </p:cNvPr>
          <p:cNvSpPr>
            <a:spLocks noGrp="1"/>
          </p:cNvSpPr>
          <p:nvPr>
            <p:ph type="title"/>
          </p:nvPr>
        </p:nvSpPr>
        <p:spPr>
          <a:xfrm>
            <a:off x="523054" y="158184"/>
            <a:ext cx="8064896" cy="743173"/>
          </a:xfrm>
        </p:spPr>
        <p:txBody>
          <a:bodyPr>
            <a:normAutofit/>
          </a:bodyPr>
          <a:lstStyle/>
          <a:p>
            <a:r>
              <a:rPr lang="lt-LT" sz="2000" dirty="0">
                <a:solidFill>
                  <a:schemeClr val="bg1"/>
                </a:solidFill>
              </a:rPr>
              <a:t>Vyriausybės atstovų įstaiga</a:t>
            </a:r>
          </a:p>
        </p:txBody>
      </p:sp>
      <p:pic>
        <p:nvPicPr>
          <p:cNvPr id="6" name="Picture 2">
            <a:extLst>
              <a:ext uri="{FF2B5EF4-FFF2-40B4-BE49-F238E27FC236}">
                <a16:creationId xmlns:a16="http://schemas.microsoft.com/office/drawing/2014/main" id="{A25CF224-79A6-8543-88BE-16ACFCDB8D3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99792" y="358097"/>
            <a:ext cx="302525" cy="343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id="{04A3E605-70CB-EB0B-CC66-25C509D0BB6E}"/>
              </a:ext>
            </a:extLst>
          </p:cNvPr>
          <p:cNvSpPr txBox="1"/>
          <p:nvPr/>
        </p:nvSpPr>
        <p:spPr>
          <a:xfrm>
            <a:off x="431540" y="960775"/>
            <a:ext cx="8568952" cy="707886"/>
          </a:xfrm>
          <a:prstGeom prst="rect">
            <a:avLst/>
          </a:prstGeom>
          <a:noFill/>
        </p:spPr>
        <p:txBody>
          <a:bodyPr wrap="square" rtlCol="0">
            <a:spAutoFit/>
          </a:bodyPr>
          <a:lstStyle/>
          <a:p>
            <a:pPr algn="ctr"/>
            <a:r>
              <a:rPr lang="lt-LT" sz="2000" b="1" dirty="0">
                <a:latin typeface="+mj-lt"/>
                <a:cs typeface="Times New Roman" panose="02020603050405020304" pitchFamily="18" charset="0"/>
              </a:rPr>
              <a:t> </a:t>
            </a:r>
            <a:r>
              <a:rPr lang="lt-LT" sz="2000" dirty="0">
                <a:solidFill>
                  <a:schemeClr val="accent1">
                    <a:lumMod val="50000"/>
                  </a:schemeClr>
                </a:solidFill>
                <a:latin typeface="+mj-lt"/>
                <a:cs typeface="Times New Roman" panose="02020603050405020304" pitchFamily="18" charset="0"/>
              </a:rPr>
              <a:t> </a:t>
            </a:r>
            <a:r>
              <a:rPr lang="lt-LT" sz="2000" b="1" dirty="0">
                <a:solidFill>
                  <a:schemeClr val="accent1">
                    <a:lumMod val="50000"/>
                  </a:schemeClr>
                </a:solidFill>
                <a:latin typeface="+mj-lt"/>
                <a:cs typeface="Times New Roman" panose="02020603050405020304" pitchFamily="18" charset="0"/>
              </a:rPr>
              <a:t>VYRIAUSYBĖS   ATSTOVŲ  </a:t>
            </a:r>
            <a:r>
              <a:rPr lang="en-US" sz="2000" b="1" dirty="0">
                <a:solidFill>
                  <a:schemeClr val="accent1">
                    <a:lumMod val="50000"/>
                  </a:schemeClr>
                </a:solidFill>
                <a:latin typeface="+mj-lt"/>
                <a:cs typeface="Times New Roman" panose="02020603050405020304" pitchFamily="18" charset="0"/>
              </a:rPr>
              <a:t>VEIKLA: </a:t>
            </a:r>
            <a:endParaRPr lang="lt-LT" sz="2000" b="1" dirty="0">
              <a:solidFill>
                <a:schemeClr val="accent1">
                  <a:lumMod val="50000"/>
                </a:schemeClr>
              </a:solidFill>
              <a:latin typeface="+mj-lt"/>
              <a:cs typeface="Times New Roman" panose="02020603050405020304" pitchFamily="18" charset="0"/>
            </a:endParaRPr>
          </a:p>
          <a:p>
            <a:pPr algn="ctr"/>
            <a:r>
              <a:rPr lang="lt-LT" sz="2000" b="1" dirty="0">
                <a:solidFill>
                  <a:schemeClr val="accent1">
                    <a:lumMod val="50000"/>
                  </a:schemeClr>
                </a:solidFill>
                <a:latin typeface="+mj-lt"/>
                <a:cs typeface="Times New Roman" panose="02020603050405020304" pitchFamily="18" charset="0"/>
              </a:rPr>
              <a:t>ĮGALIOJIMAI,  JŲ  SPECIFIKA,  PROBLEMATIKA</a:t>
            </a:r>
          </a:p>
        </p:txBody>
      </p:sp>
      <p:sp>
        <p:nvSpPr>
          <p:cNvPr id="8" name="Turinio vietos rezervavimo ženklas 7">
            <a:extLst>
              <a:ext uri="{FF2B5EF4-FFF2-40B4-BE49-F238E27FC236}">
                <a16:creationId xmlns:a16="http://schemas.microsoft.com/office/drawing/2014/main" id="{27F57BF8-4625-BE51-0958-44A3C133203E}"/>
              </a:ext>
            </a:extLst>
          </p:cNvPr>
          <p:cNvSpPr>
            <a:spLocks noGrp="1"/>
          </p:cNvSpPr>
          <p:nvPr>
            <p:ph idx="1"/>
          </p:nvPr>
        </p:nvSpPr>
        <p:spPr>
          <a:xfrm>
            <a:off x="431540" y="1816859"/>
            <a:ext cx="8388932" cy="4683043"/>
          </a:xfrm>
        </p:spPr>
        <p:txBody>
          <a:bodyPr>
            <a:normAutofit/>
          </a:bodyPr>
          <a:lstStyle/>
          <a:p>
            <a:pPr marL="0" indent="0" algn="just">
              <a:spcBef>
                <a:spcPts val="600"/>
              </a:spcBef>
              <a:buNone/>
            </a:pPr>
            <a:endParaRPr lang="lt-LT" sz="900" b="1" dirty="0">
              <a:solidFill>
                <a:schemeClr val="accent1">
                  <a:lumMod val="50000"/>
                </a:schemeClr>
              </a:solidFill>
              <a:cs typeface="Times New Roman" panose="02020603050405020304" pitchFamily="18" charset="0"/>
            </a:endParaRPr>
          </a:p>
          <a:p>
            <a:pPr marL="0" indent="0" algn="ctr">
              <a:spcBef>
                <a:spcPts val="600"/>
              </a:spcBef>
              <a:buNone/>
            </a:pPr>
            <a:endParaRPr lang="lt-LT" sz="3600" b="1" dirty="0">
              <a:solidFill>
                <a:schemeClr val="accent1">
                  <a:lumMod val="50000"/>
                </a:schemeClr>
              </a:solidFill>
              <a:cs typeface="Times New Roman" panose="02020603050405020304" pitchFamily="18" charset="0"/>
            </a:endParaRPr>
          </a:p>
          <a:p>
            <a:pPr marL="0" indent="0" algn="ctr">
              <a:spcBef>
                <a:spcPts val="600"/>
              </a:spcBef>
              <a:buNone/>
            </a:pPr>
            <a:endParaRPr lang="lt-LT" sz="3600" b="1" dirty="0">
              <a:solidFill>
                <a:schemeClr val="accent1">
                  <a:lumMod val="50000"/>
                </a:schemeClr>
              </a:solidFill>
              <a:cs typeface="Times New Roman" panose="02020603050405020304" pitchFamily="18" charset="0"/>
            </a:endParaRPr>
          </a:p>
          <a:p>
            <a:pPr marL="0" indent="0" algn="ctr">
              <a:spcBef>
                <a:spcPts val="600"/>
              </a:spcBef>
              <a:buNone/>
            </a:pPr>
            <a:r>
              <a:rPr lang="lt-LT" sz="3600" b="1" dirty="0">
                <a:solidFill>
                  <a:schemeClr val="accent1">
                    <a:lumMod val="50000"/>
                  </a:schemeClr>
                </a:solidFill>
                <a:cs typeface="Times New Roman" panose="02020603050405020304" pitchFamily="18" charset="0"/>
              </a:rPr>
              <a:t>KLAUSIMAI</a:t>
            </a:r>
          </a:p>
        </p:txBody>
      </p:sp>
    </p:spTree>
    <p:extLst>
      <p:ext uri="{BB962C8B-B14F-4D97-AF65-F5344CB8AC3E}">
        <p14:creationId xmlns:p14="http://schemas.microsoft.com/office/powerpoint/2010/main" val="3164937865"/>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tačiakampis 3"/>
          <p:cNvSpPr/>
          <p:nvPr/>
        </p:nvSpPr>
        <p:spPr>
          <a:xfrm>
            <a:off x="-16498" y="277743"/>
            <a:ext cx="9144000" cy="504056"/>
          </a:xfrm>
          <a:prstGeom prst="rect">
            <a:avLst/>
          </a:prstGeom>
          <a:solidFill>
            <a:schemeClr val="accent1">
              <a:lumMod val="75000"/>
              <a:alpha val="8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Antraštė 1"/>
          <p:cNvSpPr>
            <a:spLocks noGrp="1"/>
          </p:cNvSpPr>
          <p:nvPr>
            <p:ph type="title"/>
          </p:nvPr>
        </p:nvSpPr>
        <p:spPr>
          <a:xfrm>
            <a:off x="523054" y="158184"/>
            <a:ext cx="8064896" cy="743173"/>
          </a:xfrm>
        </p:spPr>
        <p:txBody>
          <a:bodyPr>
            <a:normAutofit/>
          </a:bodyPr>
          <a:lstStyle/>
          <a:p>
            <a:r>
              <a:rPr lang="lt-LT" sz="2000" dirty="0">
                <a:solidFill>
                  <a:schemeClr val="bg1"/>
                </a:solidFill>
              </a:rPr>
              <a:t>Vyriausybės atstovų įstaiga</a:t>
            </a: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99792" y="358097"/>
            <a:ext cx="302525" cy="343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urinio vietos rezervavimo ženklas 4"/>
          <p:cNvSpPr>
            <a:spLocks noGrp="1"/>
          </p:cNvSpPr>
          <p:nvPr>
            <p:ph idx="1"/>
          </p:nvPr>
        </p:nvSpPr>
        <p:spPr>
          <a:xfrm>
            <a:off x="440702" y="1340768"/>
            <a:ext cx="8229600" cy="4525963"/>
          </a:xfrm>
        </p:spPr>
        <p:txBody>
          <a:bodyPr>
            <a:normAutofit fontScale="85000" lnSpcReduction="10000"/>
          </a:bodyPr>
          <a:lstStyle/>
          <a:p>
            <a:pPr marL="0" indent="0" algn="just">
              <a:buNone/>
            </a:pPr>
            <a:r>
              <a:rPr lang="lt-LT" sz="2400" b="1" dirty="0">
                <a:latin typeface="Times New Roman" panose="02020603050405020304" pitchFamily="18" charset="0"/>
                <a:cs typeface="Times New Roman" panose="02020603050405020304" pitchFamily="18" charset="0"/>
              </a:rPr>
              <a:t>        </a:t>
            </a:r>
            <a:r>
              <a:rPr lang="lt-LT" sz="2400" b="1" dirty="0">
                <a:solidFill>
                  <a:schemeClr val="accent1">
                    <a:lumMod val="50000"/>
                  </a:schemeClr>
                </a:solidFill>
                <a:latin typeface="+mj-lt"/>
                <a:cs typeface="Times New Roman" panose="02020603050405020304" pitchFamily="18" charset="0"/>
              </a:rPr>
              <a:t>1.  BENDRA INFORMACIJA</a:t>
            </a:r>
          </a:p>
          <a:p>
            <a:pPr marL="0" indent="0" algn="just">
              <a:buNone/>
            </a:pPr>
            <a:endParaRPr lang="lt-LT" sz="2100" dirty="0">
              <a:solidFill>
                <a:schemeClr val="accent1">
                  <a:lumMod val="50000"/>
                </a:schemeClr>
              </a:solidFill>
              <a:latin typeface="Times New Roman" panose="02020603050405020304" pitchFamily="18" charset="0"/>
              <a:cs typeface="Times New Roman" panose="02020603050405020304" pitchFamily="18" charset="0"/>
            </a:endParaRPr>
          </a:p>
          <a:p>
            <a:pPr marL="0" indent="0" algn="just">
              <a:buNone/>
            </a:pPr>
            <a:endParaRPr lang="lt-LT" sz="2100" dirty="0">
              <a:solidFill>
                <a:schemeClr val="accent1">
                  <a:lumMod val="50000"/>
                </a:schemeClr>
              </a:solidFill>
              <a:latin typeface="Times New Roman" panose="02020603050405020304" pitchFamily="18" charset="0"/>
              <a:cs typeface="Times New Roman" panose="02020603050405020304" pitchFamily="18" charset="0"/>
            </a:endParaRPr>
          </a:p>
          <a:p>
            <a:pPr algn="just">
              <a:lnSpc>
                <a:spcPct val="130000"/>
              </a:lnSpc>
              <a:buFont typeface="Wingdings" panose="05000000000000000000" pitchFamily="2" charset="2"/>
              <a:buChar char="Ø"/>
            </a:pPr>
            <a:r>
              <a:rPr lang="lt-LT" sz="2200" b="1" dirty="0">
                <a:solidFill>
                  <a:schemeClr val="accent1">
                    <a:lumMod val="50000"/>
                  </a:schemeClr>
                </a:solidFill>
                <a:cs typeface="Times New Roman" panose="02020603050405020304" pitchFamily="18" charset="0"/>
              </a:rPr>
              <a:t> 5  Vyriausybės atstovai </a:t>
            </a:r>
            <a:r>
              <a:rPr lang="lt-LT" sz="2200" dirty="0">
                <a:solidFill>
                  <a:schemeClr val="accent1">
                    <a:lumMod val="50000"/>
                  </a:schemeClr>
                </a:solidFill>
                <a:cs typeface="Times New Roman" panose="02020603050405020304" pitchFamily="18" charset="0"/>
              </a:rPr>
              <a:t>(valstybės pareigūnai), po vieną dviejose apskrityse.</a:t>
            </a:r>
          </a:p>
          <a:p>
            <a:pPr marL="0" indent="0" algn="just">
              <a:lnSpc>
                <a:spcPct val="130000"/>
              </a:lnSpc>
              <a:buNone/>
            </a:pPr>
            <a:endParaRPr lang="lt-LT" sz="2200" dirty="0">
              <a:solidFill>
                <a:schemeClr val="accent1">
                  <a:lumMod val="50000"/>
                </a:schemeClr>
              </a:solidFill>
              <a:cs typeface="Times New Roman" panose="02020603050405020304" pitchFamily="18" charset="0"/>
            </a:endParaRPr>
          </a:p>
          <a:p>
            <a:pPr algn="just">
              <a:lnSpc>
                <a:spcPct val="130000"/>
              </a:lnSpc>
              <a:buFont typeface="Wingdings" panose="05000000000000000000" pitchFamily="2" charset="2"/>
              <a:buChar char="Ø"/>
            </a:pPr>
            <a:r>
              <a:rPr lang="lt-LT" sz="2200" dirty="0">
                <a:solidFill>
                  <a:schemeClr val="accent1">
                    <a:lumMod val="50000"/>
                  </a:schemeClr>
                </a:solidFill>
                <a:cs typeface="Times New Roman" panose="02020603050405020304" pitchFamily="18" charset="0"/>
              </a:rPr>
              <a:t>Vienas Vyriausybės atstovas vykdo 11-13 savivaldybių administracinę    priežiūrą.</a:t>
            </a:r>
          </a:p>
          <a:p>
            <a:pPr marL="0" indent="0" algn="just">
              <a:buNone/>
            </a:pPr>
            <a:endParaRPr lang="lt-LT" sz="2200" dirty="0">
              <a:solidFill>
                <a:schemeClr val="accent1">
                  <a:lumMod val="50000"/>
                </a:schemeClr>
              </a:solidFill>
              <a:cs typeface="Times New Roman" panose="02020603050405020304" pitchFamily="18" charset="0"/>
            </a:endParaRPr>
          </a:p>
          <a:p>
            <a:pPr algn="just">
              <a:lnSpc>
                <a:spcPct val="130000"/>
              </a:lnSpc>
              <a:buFont typeface="Wingdings" panose="05000000000000000000" pitchFamily="2" charset="2"/>
              <a:buChar char="Ø"/>
            </a:pPr>
            <a:r>
              <a:rPr lang="lt-LT" sz="2200" dirty="0">
                <a:solidFill>
                  <a:schemeClr val="accent1">
                    <a:lumMod val="50000"/>
                  </a:schemeClr>
                </a:solidFill>
                <a:cs typeface="Times New Roman" panose="02020603050405020304" pitchFamily="18" charset="0"/>
              </a:rPr>
              <a:t> Vyriausybės atstovams šiuo metu talkina </a:t>
            </a:r>
            <a:r>
              <a:rPr lang="lt-LT" sz="2200" b="1" dirty="0">
                <a:solidFill>
                  <a:schemeClr val="accent1">
                    <a:lumMod val="50000"/>
                  </a:schemeClr>
                </a:solidFill>
                <a:cs typeface="Times New Roman" panose="02020603050405020304" pitchFamily="18" charset="0"/>
              </a:rPr>
              <a:t>39 valstybės tarnautojai </a:t>
            </a:r>
            <a:r>
              <a:rPr lang="lt-LT" sz="2200" dirty="0">
                <a:solidFill>
                  <a:schemeClr val="accent1">
                    <a:lumMod val="50000"/>
                  </a:schemeClr>
                </a:solidFill>
                <a:cs typeface="Times New Roman" panose="02020603050405020304" pitchFamily="18" charset="0"/>
              </a:rPr>
              <a:t>(teisininkai)  </a:t>
            </a:r>
          </a:p>
          <a:p>
            <a:pPr marL="0" indent="0" algn="just">
              <a:buNone/>
            </a:pPr>
            <a:endParaRPr lang="lt-LT" sz="1900" dirty="0">
              <a:cs typeface="Times New Roman" panose="02020603050405020304" pitchFamily="18" charset="0"/>
            </a:endParaRPr>
          </a:p>
          <a:p>
            <a:pPr marL="0" indent="0" algn="just">
              <a:buNone/>
            </a:pPr>
            <a:endParaRPr lang="lt-LT" sz="1900" dirty="0">
              <a:cs typeface="Times New Roman" panose="02020603050405020304" pitchFamily="18" charset="0"/>
            </a:endParaRPr>
          </a:p>
          <a:p>
            <a:pPr marL="0" indent="0" algn="just">
              <a:buNone/>
            </a:pPr>
            <a:r>
              <a:rPr lang="lt-LT" sz="1900" dirty="0">
                <a:cs typeface="Times New Roman" panose="02020603050405020304" pitchFamily="18" charset="0"/>
              </a:rPr>
              <a:t>	</a:t>
            </a:r>
            <a:endParaRPr lang="lt-LT" dirty="0"/>
          </a:p>
        </p:txBody>
      </p:sp>
    </p:spTree>
    <p:extLst>
      <p:ext uri="{BB962C8B-B14F-4D97-AF65-F5344CB8AC3E}">
        <p14:creationId xmlns:p14="http://schemas.microsoft.com/office/powerpoint/2010/main" val="1083527481"/>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tačiakampis 3"/>
          <p:cNvSpPr/>
          <p:nvPr/>
        </p:nvSpPr>
        <p:spPr>
          <a:xfrm>
            <a:off x="-16498" y="277743"/>
            <a:ext cx="9144000" cy="504056"/>
          </a:xfrm>
          <a:prstGeom prst="rect">
            <a:avLst/>
          </a:prstGeom>
          <a:solidFill>
            <a:schemeClr val="accent1">
              <a:lumMod val="75000"/>
              <a:alpha val="8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Antraštė 1"/>
          <p:cNvSpPr>
            <a:spLocks noGrp="1"/>
          </p:cNvSpPr>
          <p:nvPr>
            <p:ph type="title"/>
          </p:nvPr>
        </p:nvSpPr>
        <p:spPr>
          <a:xfrm>
            <a:off x="523054" y="158184"/>
            <a:ext cx="8064896" cy="743173"/>
          </a:xfrm>
        </p:spPr>
        <p:txBody>
          <a:bodyPr>
            <a:normAutofit/>
          </a:bodyPr>
          <a:lstStyle/>
          <a:p>
            <a:r>
              <a:rPr lang="lt-LT" sz="2000" dirty="0">
                <a:solidFill>
                  <a:schemeClr val="bg1"/>
                </a:solidFill>
              </a:rPr>
              <a:t>Vyriausybės atstovų įstaiga</a:t>
            </a: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99792" y="358097"/>
            <a:ext cx="302525" cy="343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611560" y="1196752"/>
            <a:ext cx="8515942" cy="400110"/>
          </a:xfrm>
          <a:prstGeom prst="rect">
            <a:avLst/>
          </a:prstGeom>
          <a:noFill/>
        </p:spPr>
        <p:txBody>
          <a:bodyPr wrap="square" rtlCol="0">
            <a:spAutoFit/>
          </a:bodyPr>
          <a:lstStyle/>
          <a:p>
            <a:r>
              <a:rPr lang="lt-LT" b="1" dirty="0">
                <a:solidFill>
                  <a:schemeClr val="accent1">
                    <a:lumMod val="50000"/>
                  </a:schemeClr>
                </a:solidFill>
                <a:latin typeface="Times New Roman" panose="02020603050405020304" pitchFamily="18" charset="0"/>
                <a:cs typeface="Times New Roman" panose="02020603050405020304" pitchFamily="18" charset="0"/>
              </a:rPr>
              <a:t>       </a:t>
            </a:r>
            <a:r>
              <a:rPr lang="lt-LT" sz="2000" b="1" dirty="0">
                <a:solidFill>
                  <a:schemeClr val="accent1">
                    <a:lumMod val="50000"/>
                  </a:schemeClr>
                </a:solidFill>
                <a:latin typeface="+mj-lt"/>
                <a:cs typeface="Times New Roman" panose="02020603050405020304" pitchFamily="18" charset="0"/>
              </a:rPr>
              <a:t>2.  PAGRINDINIAI  VYRIAUSYBĖS  ATSTOVO  ĮGALIOJIMAI  (FUNKCIJOS)</a:t>
            </a:r>
          </a:p>
        </p:txBody>
      </p:sp>
      <p:sp>
        <p:nvSpPr>
          <p:cNvPr id="8" name="Turinio vietos rezervavimo ženklas 7"/>
          <p:cNvSpPr>
            <a:spLocks noGrp="1"/>
          </p:cNvSpPr>
          <p:nvPr>
            <p:ph idx="1"/>
          </p:nvPr>
        </p:nvSpPr>
        <p:spPr>
          <a:xfrm>
            <a:off x="323528" y="2011815"/>
            <a:ext cx="8579296" cy="4153489"/>
          </a:xfrm>
        </p:spPr>
        <p:txBody>
          <a:bodyPr>
            <a:normAutofit/>
          </a:bodyPr>
          <a:lstStyle/>
          <a:p>
            <a:pPr algn="just">
              <a:spcBef>
                <a:spcPts val="1200"/>
              </a:spcBef>
              <a:spcAft>
                <a:spcPts val="1200"/>
              </a:spcAft>
              <a:buFont typeface="Wingdings" panose="05000000000000000000" pitchFamily="2" charset="2"/>
              <a:buChar char="Ø"/>
            </a:pPr>
            <a:r>
              <a:rPr lang="lt-LT" sz="1800" dirty="0">
                <a:solidFill>
                  <a:schemeClr val="accent1">
                    <a:lumMod val="50000"/>
                  </a:schemeClr>
                </a:solidFill>
                <a:cs typeface="Times New Roman" panose="02020603050405020304" pitchFamily="18" charset="0"/>
              </a:rPr>
              <a:t> </a:t>
            </a:r>
            <a:r>
              <a:rPr lang="lt-LT" sz="1800" b="1" i="1" dirty="0">
                <a:solidFill>
                  <a:schemeClr val="accent1">
                    <a:lumMod val="50000"/>
                  </a:schemeClr>
                </a:solidFill>
                <a:cs typeface="Times New Roman" panose="02020603050405020304" pitchFamily="18" charset="0"/>
              </a:rPr>
              <a:t>išankstinė priežiūra: </a:t>
            </a:r>
            <a:r>
              <a:rPr lang="lt-LT" sz="1800" dirty="0">
                <a:solidFill>
                  <a:schemeClr val="accent1">
                    <a:lumMod val="50000"/>
                  </a:schemeClr>
                </a:solidFill>
                <a:cs typeface="Times New Roman" panose="02020603050405020304" pitchFamily="18" charset="0"/>
              </a:rPr>
              <a:t>savivaldybių tarybų sprendimų </a:t>
            </a:r>
            <a:r>
              <a:rPr lang="lt-LT" sz="1800" b="1" dirty="0">
                <a:solidFill>
                  <a:schemeClr val="accent1">
                    <a:lumMod val="50000"/>
                  </a:schemeClr>
                </a:solidFill>
                <a:cs typeface="Times New Roman" panose="02020603050405020304" pitchFamily="18" charset="0"/>
              </a:rPr>
              <a:t>projektų teisėtumo vertinimas </a:t>
            </a:r>
            <a:r>
              <a:rPr lang="lt-LT" sz="1800" dirty="0">
                <a:solidFill>
                  <a:schemeClr val="accent1">
                    <a:lumMod val="50000"/>
                  </a:schemeClr>
                </a:solidFill>
                <a:cs typeface="Times New Roman" panose="02020603050405020304" pitchFamily="18" charset="0"/>
              </a:rPr>
              <a:t>ir pastabų dėl nustatytų prieštaravimų teisės aktams pateikimas</a:t>
            </a:r>
          </a:p>
          <a:p>
            <a:pPr algn="just">
              <a:spcBef>
                <a:spcPts val="1200"/>
              </a:spcBef>
              <a:spcAft>
                <a:spcPts val="1200"/>
              </a:spcAft>
              <a:buFont typeface="Wingdings" panose="05000000000000000000" pitchFamily="2" charset="2"/>
              <a:buChar char="Ø"/>
            </a:pPr>
            <a:r>
              <a:rPr lang="lt-LT" sz="1800" b="1" i="1" dirty="0" err="1">
                <a:solidFill>
                  <a:schemeClr val="accent1">
                    <a:lumMod val="50000"/>
                  </a:schemeClr>
                </a:solidFill>
                <a:cs typeface="Times New Roman" panose="02020603050405020304" pitchFamily="18" charset="0"/>
              </a:rPr>
              <a:t>paskesnioji</a:t>
            </a:r>
            <a:r>
              <a:rPr lang="lt-LT" sz="1800" b="1" i="1" dirty="0">
                <a:solidFill>
                  <a:schemeClr val="accent1">
                    <a:lumMod val="50000"/>
                  </a:schemeClr>
                </a:solidFill>
                <a:cs typeface="Times New Roman" panose="02020603050405020304" pitchFamily="18" charset="0"/>
              </a:rPr>
              <a:t> priežiūra: </a:t>
            </a:r>
            <a:r>
              <a:rPr lang="lt-LT" sz="1800" dirty="0">
                <a:solidFill>
                  <a:schemeClr val="accent1">
                    <a:lumMod val="50000"/>
                  </a:schemeClr>
                </a:solidFill>
                <a:cs typeface="Times New Roman" panose="02020603050405020304" pitchFamily="18" charset="0"/>
              </a:rPr>
              <a:t>savivaldybių administravimo subjektų </a:t>
            </a:r>
            <a:r>
              <a:rPr lang="lt-LT" sz="1800" b="1" dirty="0">
                <a:solidFill>
                  <a:schemeClr val="accent1">
                    <a:lumMod val="50000"/>
                  </a:schemeClr>
                </a:solidFill>
                <a:cs typeface="Times New Roman" panose="02020603050405020304" pitchFamily="18" charset="0"/>
              </a:rPr>
              <a:t>priimtų teisės aktų teisėtumo vertinimas </a:t>
            </a:r>
            <a:r>
              <a:rPr lang="lt-LT" sz="1800" dirty="0">
                <a:solidFill>
                  <a:schemeClr val="accent1">
                    <a:lumMod val="50000"/>
                  </a:schemeClr>
                </a:solidFill>
                <a:cs typeface="Times New Roman" panose="02020603050405020304" pitchFamily="18" charset="0"/>
              </a:rPr>
              <a:t>ir teikimų dėl neteisėtų teisės aktų pakeitimo (panaikinimo) pateikimas;</a:t>
            </a:r>
          </a:p>
          <a:p>
            <a:pPr algn="just">
              <a:lnSpc>
                <a:spcPct val="110000"/>
              </a:lnSpc>
              <a:spcBef>
                <a:spcPts val="1200"/>
              </a:spcBef>
              <a:spcAft>
                <a:spcPts val="1200"/>
              </a:spcAft>
              <a:buFont typeface="Wingdings" panose="05000000000000000000" pitchFamily="2" charset="2"/>
              <a:buChar char="Ø"/>
            </a:pPr>
            <a:r>
              <a:rPr lang="lt-LT" sz="1800" dirty="0">
                <a:solidFill>
                  <a:schemeClr val="accent1">
                    <a:lumMod val="50000"/>
                  </a:schemeClr>
                </a:solidFill>
                <a:cs typeface="Times New Roman" panose="02020603050405020304" pitchFamily="18" charset="0"/>
              </a:rPr>
              <a:t> </a:t>
            </a:r>
            <a:r>
              <a:rPr lang="lt-LT" sz="1800" b="1" i="1" dirty="0">
                <a:solidFill>
                  <a:schemeClr val="accent1">
                    <a:lumMod val="50000"/>
                  </a:schemeClr>
                </a:solidFill>
                <a:cs typeface="Times New Roman" panose="02020603050405020304" pitchFamily="18" charset="0"/>
              </a:rPr>
              <a:t>įstatymų, Vyriausybės nutarimų įgyvendinimo (vykdymo) priežiūra: </a:t>
            </a:r>
            <a:r>
              <a:rPr lang="lt-LT" sz="1800" dirty="0">
                <a:solidFill>
                  <a:schemeClr val="accent1">
                    <a:lumMod val="50000"/>
                  </a:schemeClr>
                </a:solidFill>
                <a:cs typeface="Times New Roman" panose="02020603050405020304" pitchFamily="18" charset="0"/>
              </a:rPr>
              <a:t>nustačius neįgyvendinimo (nevykdymo) atvejus, savivaldybei teikiamas reikalavimas dėl įstatymo įgyvendinimo, Vyriausybės nutarimo vykdymo;  </a:t>
            </a:r>
          </a:p>
          <a:p>
            <a:pPr algn="just">
              <a:spcBef>
                <a:spcPts val="1200"/>
              </a:spcBef>
              <a:spcAft>
                <a:spcPts val="1200"/>
              </a:spcAft>
              <a:buFont typeface="Wingdings" panose="05000000000000000000" pitchFamily="2" charset="2"/>
              <a:buChar char="Ø"/>
            </a:pPr>
            <a:r>
              <a:rPr lang="lt-LT" sz="1800" dirty="0">
                <a:solidFill>
                  <a:schemeClr val="accent1">
                    <a:lumMod val="50000"/>
                  </a:schemeClr>
                </a:solidFill>
                <a:cs typeface="Times New Roman" panose="02020603050405020304" pitchFamily="18" charset="0"/>
              </a:rPr>
              <a:t> </a:t>
            </a:r>
            <a:r>
              <a:rPr lang="lt-LT" sz="1800" b="1" i="1" dirty="0">
                <a:solidFill>
                  <a:schemeClr val="accent1">
                    <a:lumMod val="50000"/>
                  </a:schemeClr>
                </a:solidFill>
                <a:cs typeface="Times New Roman" panose="02020603050405020304" pitchFamily="18" charset="0"/>
              </a:rPr>
              <a:t>teisminiai ginčai:</a:t>
            </a:r>
            <a:r>
              <a:rPr lang="lt-LT" sz="1800" dirty="0">
                <a:solidFill>
                  <a:schemeClr val="accent1">
                    <a:lumMod val="50000"/>
                  </a:schemeClr>
                </a:solidFill>
                <a:cs typeface="Times New Roman" panose="02020603050405020304" pitchFamily="18" charset="0"/>
              </a:rPr>
              <a:t> savivaldybei atsisakius vykdyti VA teikimus ar reikalavimus, viešo intereso gynimo atveju, siekiant ištirti norminio teisės akto teisėtumą</a:t>
            </a:r>
          </a:p>
          <a:p>
            <a:pPr marL="0" indent="0">
              <a:buNone/>
            </a:pPr>
            <a:endParaRPr lang="lt-LT" dirty="0"/>
          </a:p>
        </p:txBody>
      </p:sp>
    </p:spTree>
    <p:extLst>
      <p:ext uri="{BB962C8B-B14F-4D97-AF65-F5344CB8AC3E}">
        <p14:creationId xmlns:p14="http://schemas.microsoft.com/office/powerpoint/2010/main" val="579446238"/>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tačiakampis 3"/>
          <p:cNvSpPr/>
          <p:nvPr/>
        </p:nvSpPr>
        <p:spPr>
          <a:xfrm>
            <a:off x="-16498" y="277743"/>
            <a:ext cx="9144000" cy="504056"/>
          </a:xfrm>
          <a:prstGeom prst="rect">
            <a:avLst/>
          </a:prstGeom>
          <a:solidFill>
            <a:schemeClr val="accent1">
              <a:lumMod val="75000"/>
              <a:alpha val="8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Antraštė 1"/>
          <p:cNvSpPr>
            <a:spLocks noGrp="1"/>
          </p:cNvSpPr>
          <p:nvPr>
            <p:ph type="title"/>
          </p:nvPr>
        </p:nvSpPr>
        <p:spPr>
          <a:xfrm>
            <a:off x="523054" y="158184"/>
            <a:ext cx="8064896" cy="743173"/>
          </a:xfrm>
        </p:spPr>
        <p:txBody>
          <a:bodyPr>
            <a:normAutofit/>
          </a:bodyPr>
          <a:lstStyle/>
          <a:p>
            <a:r>
              <a:rPr lang="lt-LT" sz="2000" dirty="0">
                <a:solidFill>
                  <a:schemeClr val="bg1"/>
                </a:solidFill>
              </a:rPr>
              <a:t>Vyriausybės atstovų įstaiga</a:t>
            </a: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99792" y="358097"/>
            <a:ext cx="302525" cy="343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750952" y="1257401"/>
            <a:ext cx="8064896" cy="400110"/>
          </a:xfrm>
          <a:prstGeom prst="rect">
            <a:avLst/>
          </a:prstGeom>
          <a:noFill/>
        </p:spPr>
        <p:txBody>
          <a:bodyPr wrap="square" rtlCol="0">
            <a:spAutoFit/>
          </a:bodyPr>
          <a:lstStyle/>
          <a:p>
            <a:r>
              <a:rPr lang="lt-LT" sz="2000" b="1" dirty="0">
                <a:latin typeface="+mj-lt"/>
                <a:cs typeface="Times New Roman" panose="02020603050405020304" pitchFamily="18" charset="0"/>
              </a:rPr>
              <a:t> </a:t>
            </a:r>
            <a:r>
              <a:rPr lang="lt-LT" sz="2000" b="1" dirty="0">
                <a:solidFill>
                  <a:schemeClr val="accent1">
                    <a:lumMod val="50000"/>
                  </a:schemeClr>
                </a:solidFill>
                <a:latin typeface="+mj-lt"/>
                <a:cs typeface="Times New Roman" panose="02020603050405020304" pitchFamily="18" charset="0"/>
              </a:rPr>
              <a:t>3</a:t>
            </a:r>
            <a:r>
              <a:rPr lang="lt-LT" sz="2000" dirty="0">
                <a:solidFill>
                  <a:schemeClr val="accent1">
                    <a:lumMod val="50000"/>
                  </a:schemeClr>
                </a:solidFill>
                <a:latin typeface="+mj-lt"/>
                <a:cs typeface="Times New Roman" panose="02020603050405020304" pitchFamily="18" charset="0"/>
              </a:rPr>
              <a:t>.  </a:t>
            </a:r>
            <a:r>
              <a:rPr lang="lt-LT" sz="2000" b="1" dirty="0">
                <a:solidFill>
                  <a:schemeClr val="accent1">
                    <a:lumMod val="50000"/>
                  </a:schemeClr>
                </a:solidFill>
                <a:latin typeface="+mj-lt"/>
                <a:cs typeface="Times New Roman" panose="02020603050405020304" pitchFamily="18" charset="0"/>
              </a:rPr>
              <a:t>VYRIAUSYBĖS  ATSTOVO  ĮGALIOJIMŲ  ĮGYVENDINIMO  SPECIFIKA</a:t>
            </a:r>
            <a:endParaRPr lang="lt-LT" sz="2000" dirty="0">
              <a:solidFill>
                <a:schemeClr val="accent1">
                  <a:lumMod val="50000"/>
                </a:schemeClr>
              </a:solidFill>
              <a:latin typeface="+mj-lt"/>
              <a:cs typeface="Times New Roman" panose="02020603050405020304" pitchFamily="18" charset="0"/>
            </a:endParaRPr>
          </a:p>
        </p:txBody>
      </p:sp>
      <p:sp>
        <p:nvSpPr>
          <p:cNvPr id="8" name="Turinio vietos rezervavimo ženklas 7"/>
          <p:cNvSpPr>
            <a:spLocks noGrp="1"/>
          </p:cNvSpPr>
          <p:nvPr>
            <p:ph idx="1"/>
          </p:nvPr>
        </p:nvSpPr>
        <p:spPr>
          <a:xfrm>
            <a:off x="395536" y="1772816"/>
            <a:ext cx="8291264" cy="4727087"/>
          </a:xfrm>
        </p:spPr>
        <p:txBody>
          <a:bodyPr>
            <a:normAutofit fontScale="70000" lnSpcReduction="20000"/>
          </a:bodyPr>
          <a:lstStyle/>
          <a:p>
            <a:pPr algn="just">
              <a:lnSpc>
                <a:spcPct val="150000"/>
              </a:lnSpc>
              <a:spcBef>
                <a:spcPts val="600"/>
              </a:spcBef>
              <a:spcAft>
                <a:spcPts val="600"/>
              </a:spcAft>
              <a:buFont typeface="Wingdings" panose="05000000000000000000" pitchFamily="2" charset="2"/>
              <a:buChar char="Ø"/>
            </a:pPr>
            <a:r>
              <a:rPr lang="lt-LT" sz="2600" dirty="0">
                <a:solidFill>
                  <a:schemeClr val="accent1">
                    <a:lumMod val="50000"/>
                  </a:schemeClr>
                </a:solidFill>
                <a:cs typeface="Times New Roman" panose="02020603050405020304" pitchFamily="18" charset="0"/>
              </a:rPr>
              <a:t>vykdo </a:t>
            </a:r>
            <a:r>
              <a:rPr lang="lt-LT" sz="2600" b="1" i="1" dirty="0">
                <a:solidFill>
                  <a:schemeClr val="accent1">
                    <a:lumMod val="50000"/>
                  </a:schemeClr>
                </a:solidFill>
                <a:cs typeface="Times New Roman" panose="02020603050405020304" pitchFamily="18" charset="0"/>
              </a:rPr>
              <a:t>bendrąją savivaldybių administravimo subjektų  administracinę priežiūrą</a:t>
            </a:r>
          </a:p>
          <a:p>
            <a:pPr algn="just">
              <a:lnSpc>
                <a:spcPct val="120000"/>
              </a:lnSpc>
              <a:spcBef>
                <a:spcPts val="600"/>
              </a:spcBef>
              <a:spcAft>
                <a:spcPts val="600"/>
              </a:spcAft>
              <a:buFont typeface="Wingdings" panose="05000000000000000000" pitchFamily="2" charset="2"/>
              <a:buChar char="Ø"/>
            </a:pPr>
            <a:r>
              <a:rPr lang="lt-LT" sz="2600" dirty="0">
                <a:solidFill>
                  <a:schemeClr val="accent1">
                    <a:lumMod val="50000"/>
                  </a:schemeClr>
                </a:solidFill>
                <a:cs typeface="Times New Roman" panose="02020603050405020304" pitchFamily="18" charset="0"/>
              </a:rPr>
              <a:t>neturi įgaliojimų, jeigu </a:t>
            </a:r>
            <a:r>
              <a:rPr lang="lt-LT" sz="2600" b="1" i="1" dirty="0">
                <a:solidFill>
                  <a:schemeClr val="accent1">
                    <a:lumMod val="50000"/>
                  </a:schemeClr>
                </a:solidFill>
                <a:cs typeface="Times New Roman" panose="02020603050405020304" pitchFamily="18" charset="0"/>
              </a:rPr>
              <a:t>pagal specialiuosius įstatymus klausimai yra priskirti kitų valstybės institucijų kompetencijai </a:t>
            </a:r>
          </a:p>
          <a:p>
            <a:pPr algn="just">
              <a:lnSpc>
                <a:spcPct val="150000"/>
              </a:lnSpc>
              <a:spcBef>
                <a:spcPts val="600"/>
              </a:spcBef>
              <a:spcAft>
                <a:spcPts val="600"/>
              </a:spcAft>
              <a:buFont typeface="Wingdings" panose="05000000000000000000" pitchFamily="2" charset="2"/>
              <a:buChar char="Ø"/>
            </a:pPr>
            <a:r>
              <a:rPr lang="lt-LT" sz="2600" b="1" i="1" dirty="0">
                <a:solidFill>
                  <a:schemeClr val="accent1">
                    <a:lumMod val="50000"/>
                  </a:schemeClr>
                </a:solidFill>
                <a:cs typeface="Times New Roman" panose="02020603050405020304" pitchFamily="18" charset="0"/>
              </a:rPr>
              <a:t>nevertina politinio ar ekonominio tikslingumo požiūriu</a:t>
            </a:r>
          </a:p>
          <a:p>
            <a:pPr algn="just">
              <a:lnSpc>
                <a:spcPct val="120000"/>
              </a:lnSpc>
              <a:spcBef>
                <a:spcPts val="600"/>
              </a:spcBef>
              <a:spcAft>
                <a:spcPts val="600"/>
              </a:spcAft>
              <a:buFont typeface="Wingdings" panose="05000000000000000000" pitchFamily="2" charset="2"/>
              <a:buChar char="Ø"/>
            </a:pPr>
            <a:r>
              <a:rPr lang="lt-LT" sz="2600" dirty="0">
                <a:solidFill>
                  <a:schemeClr val="accent1">
                    <a:lumMod val="50000"/>
                  </a:schemeClr>
                </a:solidFill>
                <a:cs typeface="Times New Roman" panose="02020603050405020304" pitchFamily="18" charset="0"/>
              </a:rPr>
              <a:t>gali imtis veiksmų, kai įstatymu ar Vyriausybės nutarimu  nustatyti  </a:t>
            </a:r>
            <a:r>
              <a:rPr lang="lt-LT" sz="2600" b="1" i="1" dirty="0">
                <a:solidFill>
                  <a:schemeClr val="accent1">
                    <a:lumMod val="50000"/>
                  </a:schemeClr>
                </a:solidFill>
                <a:cs typeface="Times New Roman" panose="02020603050405020304" pitchFamily="18" charset="0"/>
              </a:rPr>
              <a:t>reikalavimai  dėl privalomo elgesio modelio yra suformuluoti  imperatyviai,  aiškiai  ir nedviprasmiškai</a:t>
            </a:r>
          </a:p>
          <a:p>
            <a:pPr algn="just">
              <a:lnSpc>
                <a:spcPct val="120000"/>
              </a:lnSpc>
              <a:spcBef>
                <a:spcPts val="600"/>
              </a:spcBef>
              <a:spcAft>
                <a:spcPts val="600"/>
              </a:spcAft>
              <a:buFont typeface="Wingdings" panose="05000000000000000000" pitchFamily="2" charset="2"/>
              <a:buChar char="Ø"/>
            </a:pPr>
            <a:r>
              <a:rPr lang="lt-LT" sz="2600" dirty="0">
                <a:solidFill>
                  <a:schemeClr val="accent1">
                    <a:lumMod val="50000"/>
                  </a:schemeClr>
                </a:solidFill>
                <a:cs typeface="Times New Roman" panose="02020603050405020304" pitchFamily="18" charset="0"/>
              </a:rPr>
              <a:t>gali imtis veiksmų tik</a:t>
            </a:r>
            <a:r>
              <a:rPr lang="lt-LT" sz="2600" i="1" dirty="0">
                <a:solidFill>
                  <a:schemeClr val="accent1">
                    <a:lumMod val="50000"/>
                  </a:schemeClr>
                </a:solidFill>
                <a:cs typeface="Times New Roman" panose="02020603050405020304" pitchFamily="18" charset="0"/>
              </a:rPr>
              <a:t> </a:t>
            </a:r>
            <a:r>
              <a:rPr lang="lt-LT" sz="2600" b="1" i="1" dirty="0">
                <a:solidFill>
                  <a:schemeClr val="accent1">
                    <a:lumMod val="50000"/>
                  </a:schemeClr>
                </a:solidFill>
                <a:cs typeface="Times New Roman" panose="02020603050405020304" pitchFamily="18" charset="0"/>
              </a:rPr>
              <a:t>dėl įsigaliojusių teisės aktų nuostatų </a:t>
            </a:r>
          </a:p>
          <a:p>
            <a:pPr algn="just">
              <a:lnSpc>
                <a:spcPct val="120000"/>
              </a:lnSpc>
              <a:spcBef>
                <a:spcPts val="600"/>
              </a:spcBef>
              <a:spcAft>
                <a:spcPts val="600"/>
              </a:spcAft>
              <a:buFont typeface="Wingdings" panose="05000000000000000000" pitchFamily="2" charset="2"/>
              <a:buChar char="Ø"/>
            </a:pPr>
            <a:r>
              <a:rPr lang="lt-LT" sz="2600" dirty="0">
                <a:solidFill>
                  <a:schemeClr val="accent1">
                    <a:lumMod val="50000"/>
                  </a:schemeClr>
                </a:solidFill>
                <a:cs typeface="Times New Roman" panose="02020603050405020304" pitchFamily="18" charset="0"/>
              </a:rPr>
              <a:t>neprižiūri, kaip savivaldybės administravimo subjektai įgyvendina jų pačių priimtus teisės aktus  </a:t>
            </a:r>
            <a:r>
              <a:rPr lang="lt-LT" sz="2600" i="1" dirty="0">
                <a:solidFill>
                  <a:schemeClr val="accent1">
                    <a:lumMod val="50000"/>
                  </a:schemeClr>
                </a:solidFill>
                <a:cs typeface="Times New Roman" panose="02020603050405020304" pitchFamily="18" charset="0"/>
              </a:rPr>
              <a:t>(pvz., tarybos veiklos reglamentą)</a:t>
            </a:r>
            <a:endParaRPr lang="lt-LT" sz="2600" dirty="0">
              <a:solidFill>
                <a:schemeClr val="accent1">
                  <a:lumMod val="50000"/>
                </a:schemeClr>
              </a:solidFill>
              <a:cs typeface="Times New Roman" panose="02020603050405020304" pitchFamily="18" charset="0"/>
            </a:endParaRPr>
          </a:p>
          <a:p>
            <a:pPr algn="just">
              <a:lnSpc>
                <a:spcPct val="120000"/>
              </a:lnSpc>
              <a:spcBef>
                <a:spcPts val="600"/>
              </a:spcBef>
              <a:spcAft>
                <a:spcPts val="600"/>
              </a:spcAft>
              <a:buFont typeface="Wingdings" panose="05000000000000000000" pitchFamily="2" charset="2"/>
              <a:buChar char="Ø"/>
            </a:pPr>
            <a:r>
              <a:rPr lang="lt-LT" sz="2600" b="1" i="1" dirty="0">
                <a:solidFill>
                  <a:schemeClr val="accent1">
                    <a:lumMod val="50000"/>
                  </a:schemeClr>
                </a:solidFill>
                <a:cs typeface="Times New Roman" panose="02020603050405020304" pitchFamily="18" charset="0"/>
              </a:rPr>
              <a:t>nenagrinėja fizinių ir juridinių asmenų skundų </a:t>
            </a:r>
            <a:r>
              <a:rPr lang="lt-LT" sz="2600" dirty="0">
                <a:solidFill>
                  <a:schemeClr val="accent1">
                    <a:lumMod val="50000"/>
                  </a:schemeClr>
                </a:solidFill>
                <a:cs typeface="Times New Roman" panose="02020603050405020304" pitchFamily="18" charset="0"/>
              </a:rPr>
              <a:t>dėl savivaldybės administravimo subjektų neveikimo ar priimtų individualių teisės aktų</a:t>
            </a:r>
          </a:p>
          <a:p>
            <a:pPr marL="0" indent="0">
              <a:buNone/>
            </a:pPr>
            <a:endParaRPr lang="lt-LT" dirty="0"/>
          </a:p>
        </p:txBody>
      </p:sp>
    </p:spTree>
    <p:extLst>
      <p:ext uri="{BB962C8B-B14F-4D97-AF65-F5344CB8AC3E}">
        <p14:creationId xmlns:p14="http://schemas.microsoft.com/office/powerpoint/2010/main" val="2272814723"/>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tačiakampis 3"/>
          <p:cNvSpPr/>
          <p:nvPr/>
        </p:nvSpPr>
        <p:spPr>
          <a:xfrm>
            <a:off x="-16498" y="277743"/>
            <a:ext cx="9144000" cy="504056"/>
          </a:xfrm>
          <a:prstGeom prst="rect">
            <a:avLst/>
          </a:prstGeom>
          <a:solidFill>
            <a:schemeClr val="accent1">
              <a:lumMod val="75000"/>
              <a:alpha val="8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Antraštė 1"/>
          <p:cNvSpPr>
            <a:spLocks noGrp="1"/>
          </p:cNvSpPr>
          <p:nvPr>
            <p:ph type="title"/>
          </p:nvPr>
        </p:nvSpPr>
        <p:spPr>
          <a:xfrm>
            <a:off x="523054" y="158184"/>
            <a:ext cx="8064896" cy="743173"/>
          </a:xfrm>
        </p:spPr>
        <p:txBody>
          <a:bodyPr>
            <a:normAutofit/>
          </a:bodyPr>
          <a:lstStyle/>
          <a:p>
            <a:r>
              <a:rPr lang="lt-LT" sz="2000" dirty="0">
                <a:solidFill>
                  <a:schemeClr val="bg1"/>
                </a:solidFill>
              </a:rPr>
              <a:t>Vyriausybės atstovų įstaiga</a:t>
            </a: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99792" y="358097"/>
            <a:ext cx="302525" cy="343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688740" y="1020916"/>
            <a:ext cx="8064896" cy="400110"/>
          </a:xfrm>
          <a:prstGeom prst="rect">
            <a:avLst/>
          </a:prstGeom>
          <a:noFill/>
        </p:spPr>
        <p:txBody>
          <a:bodyPr wrap="square" rtlCol="0">
            <a:spAutoFit/>
          </a:bodyPr>
          <a:lstStyle/>
          <a:p>
            <a:pPr algn="ctr"/>
            <a:r>
              <a:rPr lang="lt-LT" sz="2000" b="1" dirty="0">
                <a:latin typeface="+mj-lt"/>
                <a:cs typeface="Times New Roman" panose="02020603050405020304" pitchFamily="18" charset="0"/>
              </a:rPr>
              <a:t> </a:t>
            </a:r>
            <a:r>
              <a:rPr lang="lt-LT" b="1" dirty="0">
                <a:solidFill>
                  <a:schemeClr val="accent1">
                    <a:lumMod val="50000"/>
                  </a:schemeClr>
                </a:solidFill>
                <a:latin typeface="+mj-lt"/>
                <a:cs typeface="Times New Roman" panose="02020603050405020304" pitchFamily="18" charset="0"/>
              </a:rPr>
              <a:t>4. VYRIAUSYBĖS ATSTOVŲ ĮGALIOJIMŲ ĮGYVENDINIMAS 2024 M.  </a:t>
            </a:r>
          </a:p>
        </p:txBody>
      </p:sp>
      <p:sp>
        <p:nvSpPr>
          <p:cNvPr id="8" name="Turinio vietos rezervavimo ženklas 7"/>
          <p:cNvSpPr>
            <a:spLocks noGrp="1"/>
          </p:cNvSpPr>
          <p:nvPr>
            <p:ph idx="1"/>
          </p:nvPr>
        </p:nvSpPr>
        <p:spPr>
          <a:xfrm>
            <a:off x="395536" y="1660144"/>
            <a:ext cx="8291264" cy="4839760"/>
          </a:xfrm>
        </p:spPr>
        <p:txBody>
          <a:bodyPr>
            <a:normAutofit/>
          </a:bodyPr>
          <a:lstStyle/>
          <a:p>
            <a:pPr marL="0" indent="0" algn="just">
              <a:lnSpc>
                <a:spcPct val="150000"/>
              </a:lnSpc>
              <a:spcBef>
                <a:spcPts val="600"/>
              </a:spcBef>
              <a:buNone/>
            </a:pPr>
            <a:endParaRPr lang="lt-LT" sz="2600" b="1" i="1" dirty="0">
              <a:solidFill>
                <a:schemeClr val="accent1">
                  <a:lumMod val="50000"/>
                </a:schemeClr>
              </a:solidFill>
              <a:cs typeface="Times New Roman" panose="02020603050405020304" pitchFamily="18" charset="0"/>
            </a:endParaRPr>
          </a:p>
          <a:p>
            <a:pPr marL="0" indent="0">
              <a:buNone/>
            </a:pPr>
            <a:endParaRPr lang="lt-LT" dirty="0"/>
          </a:p>
        </p:txBody>
      </p:sp>
      <p:graphicFrame>
        <p:nvGraphicFramePr>
          <p:cNvPr id="3" name="Lentelė 2">
            <a:extLst>
              <a:ext uri="{FF2B5EF4-FFF2-40B4-BE49-F238E27FC236}">
                <a16:creationId xmlns:a16="http://schemas.microsoft.com/office/drawing/2014/main" id="{8CC4F8B1-AD2F-AE68-649B-249CA389F795}"/>
              </a:ext>
            </a:extLst>
          </p:cNvPr>
          <p:cNvGraphicFramePr>
            <a:graphicFrameLocks noGrp="1"/>
          </p:cNvGraphicFramePr>
          <p:nvPr>
            <p:extLst>
              <p:ext uri="{D42A27DB-BD31-4B8C-83A1-F6EECF244321}">
                <p14:modId xmlns:p14="http://schemas.microsoft.com/office/powerpoint/2010/main" val="3103293903"/>
              </p:ext>
            </p:extLst>
          </p:nvPr>
        </p:nvGraphicFramePr>
        <p:xfrm>
          <a:off x="179512" y="1551544"/>
          <a:ext cx="8784976" cy="4617720"/>
        </p:xfrm>
        <a:graphic>
          <a:graphicData uri="http://schemas.openxmlformats.org/drawingml/2006/table">
            <a:tbl>
              <a:tblPr firstRow="1" bandRow="1">
                <a:tableStyleId>{5C22544A-7EE6-4342-B048-85BDC9FD1C3A}</a:tableStyleId>
              </a:tblPr>
              <a:tblGrid>
                <a:gridCol w="4320480">
                  <a:extLst>
                    <a:ext uri="{9D8B030D-6E8A-4147-A177-3AD203B41FA5}">
                      <a16:colId xmlns:a16="http://schemas.microsoft.com/office/drawing/2014/main" val="2053223610"/>
                    </a:ext>
                  </a:extLst>
                </a:gridCol>
                <a:gridCol w="4464496">
                  <a:extLst>
                    <a:ext uri="{9D8B030D-6E8A-4147-A177-3AD203B41FA5}">
                      <a16:colId xmlns:a16="http://schemas.microsoft.com/office/drawing/2014/main" val="3130934712"/>
                    </a:ext>
                  </a:extLst>
                </a:gridCol>
              </a:tblGrid>
              <a:tr h="3365328">
                <a:tc>
                  <a:txBody>
                    <a:bodyPr/>
                    <a:lstStyle/>
                    <a:p>
                      <a:pPr algn="ctr"/>
                      <a:r>
                        <a:rPr lang="lt-LT" sz="1600" dirty="0"/>
                        <a:t>Patikrinta</a:t>
                      </a:r>
                      <a:endParaRPr lang="lt-LT" sz="1400" dirty="0"/>
                    </a:p>
                    <a:p>
                      <a:pPr algn="ctr"/>
                      <a:endParaRPr lang="lt-LT" sz="800" dirty="0"/>
                    </a:p>
                    <a:p>
                      <a:pPr algn="ctr"/>
                      <a:r>
                        <a:rPr lang="lt-LT" sz="1400" dirty="0"/>
                        <a:t>beveik </a:t>
                      </a:r>
                      <a:r>
                        <a:rPr lang="lt-LT" sz="1500" dirty="0"/>
                        <a:t>18 500 </a:t>
                      </a:r>
                      <a:r>
                        <a:rPr lang="lt-LT" sz="1400" dirty="0"/>
                        <a:t>savivaldybių tarybų sprendimų projektų </a:t>
                      </a:r>
                    </a:p>
                    <a:p>
                      <a:pPr algn="ctr"/>
                      <a:endParaRPr lang="lt-LT" sz="1400" dirty="0"/>
                    </a:p>
                    <a:p>
                      <a:pPr algn="ctr"/>
                      <a:endParaRPr lang="lt-LT" sz="1400" dirty="0"/>
                    </a:p>
                    <a:p>
                      <a:pPr algn="ctr"/>
                      <a:endParaRPr lang="lt-LT" sz="800" dirty="0"/>
                    </a:p>
                    <a:p>
                      <a:pPr algn="ctr"/>
                      <a:r>
                        <a:rPr lang="lt-LT" sz="1600" dirty="0"/>
                        <a:t>Pateikta</a:t>
                      </a:r>
                    </a:p>
                    <a:p>
                      <a:pPr algn="ctr"/>
                      <a:endParaRPr lang="lt-LT" sz="800" dirty="0"/>
                    </a:p>
                    <a:p>
                      <a:pPr algn="ctr"/>
                      <a:r>
                        <a:rPr lang="lt-LT" sz="1400" dirty="0"/>
                        <a:t>virš</a:t>
                      </a:r>
                      <a:r>
                        <a:rPr lang="lt-LT" sz="1500" dirty="0"/>
                        <a:t> 500 </a:t>
                      </a:r>
                      <a:r>
                        <a:rPr lang="lt-LT" sz="1400" dirty="0"/>
                        <a:t>pastabų dėl įstatymų neatitinkančių </a:t>
                      </a:r>
                    </a:p>
                    <a:p>
                      <a:pPr algn="ctr"/>
                      <a:r>
                        <a:rPr lang="lt-LT" sz="1400" dirty="0"/>
                        <a:t>sprendimų projektų</a:t>
                      </a:r>
                    </a:p>
                    <a:p>
                      <a:pPr algn="ctr"/>
                      <a:endParaRPr lang="lt-LT" sz="1400" dirty="0"/>
                    </a:p>
                    <a:p>
                      <a:endParaRPr lang="lt-LT" sz="1400" dirty="0"/>
                    </a:p>
                    <a:p>
                      <a:endParaRPr lang="lt-LT" sz="1400" dirty="0"/>
                    </a:p>
                    <a:p>
                      <a:pPr algn="ctr"/>
                      <a:r>
                        <a:rPr lang="lt-LT" sz="1600" dirty="0"/>
                        <a:t>Atsižvelgta  </a:t>
                      </a:r>
                    </a:p>
                    <a:p>
                      <a:pPr algn="ctr"/>
                      <a:r>
                        <a:rPr lang="lt-LT" sz="800" dirty="0"/>
                        <a:t>  </a:t>
                      </a:r>
                    </a:p>
                    <a:p>
                      <a:pPr algn="ctr"/>
                      <a:r>
                        <a:rPr lang="lt-LT" sz="1400" dirty="0"/>
                        <a:t>  į  </a:t>
                      </a:r>
                      <a:r>
                        <a:rPr lang="lt-LT" sz="1500" dirty="0"/>
                        <a:t>96,42</a:t>
                      </a:r>
                      <a:r>
                        <a:rPr lang="lt-LT" sz="1400" dirty="0"/>
                        <a:t>  proc.  pastabų</a:t>
                      </a:r>
                    </a:p>
                  </a:txBody>
                  <a:tcPr/>
                </a:tc>
                <a:tc>
                  <a:txBody>
                    <a:bodyPr/>
                    <a:lstStyle/>
                    <a:p>
                      <a:pPr algn="ctr"/>
                      <a:r>
                        <a:rPr lang="lt-LT" sz="1600" dirty="0"/>
                        <a:t>Patikrinta</a:t>
                      </a:r>
                    </a:p>
                    <a:p>
                      <a:pPr algn="ctr"/>
                      <a:endParaRPr lang="lt-LT" sz="800" dirty="0"/>
                    </a:p>
                    <a:p>
                      <a:pPr algn="ctr"/>
                      <a:r>
                        <a:rPr lang="lt-LT" sz="1400" dirty="0"/>
                        <a:t>beveik </a:t>
                      </a:r>
                      <a:r>
                        <a:rPr lang="lt-LT" sz="1500" dirty="0"/>
                        <a:t>106 000  </a:t>
                      </a:r>
                      <a:r>
                        <a:rPr lang="lt-LT" sz="1400" dirty="0"/>
                        <a:t>savivaldybių institucijų priimtų teisės aktų (tarybų sprendimų, merų potvarkių, administracijos direktorių įsakymų)</a:t>
                      </a:r>
                    </a:p>
                    <a:p>
                      <a:pPr algn="ctr"/>
                      <a:endParaRPr lang="lt-LT" sz="1400" dirty="0"/>
                    </a:p>
                    <a:p>
                      <a:pPr algn="ctr"/>
                      <a:r>
                        <a:rPr lang="lt-LT" sz="1600" dirty="0"/>
                        <a:t>Atlikta </a:t>
                      </a:r>
                    </a:p>
                    <a:p>
                      <a:pPr algn="ctr"/>
                      <a:endParaRPr lang="lt-LT" sz="800" dirty="0"/>
                    </a:p>
                    <a:p>
                      <a:pPr algn="ctr"/>
                      <a:r>
                        <a:rPr lang="lt-LT" sz="1500" dirty="0"/>
                        <a:t>15 </a:t>
                      </a:r>
                      <a:r>
                        <a:rPr lang="lt-LT" sz="1400" dirty="0"/>
                        <a:t>patikrinimų, kaip įgyvendinami įstatymai, Vyriausybės nutarimai</a:t>
                      </a:r>
                    </a:p>
                    <a:p>
                      <a:pPr algn="ctr"/>
                      <a:endParaRPr lang="lt-LT" sz="800" dirty="0"/>
                    </a:p>
                    <a:p>
                      <a:pPr algn="ctr"/>
                      <a:endParaRPr lang="lt-LT" sz="800" dirty="0"/>
                    </a:p>
                    <a:p>
                      <a:pPr algn="ctr"/>
                      <a:endParaRPr lang="lt-LT" sz="800" dirty="0"/>
                    </a:p>
                    <a:p>
                      <a:pPr algn="ctr"/>
                      <a:r>
                        <a:rPr lang="lt-LT" sz="1600" dirty="0"/>
                        <a:t>Pateikti </a:t>
                      </a:r>
                    </a:p>
                    <a:p>
                      <a:pPr algn="ctr"/>
                      <a:endParaRPr lang="lt-LT" sz="800" dirty="0"/>
                    </a:p>
                    <a:p>
                      <a:pPr algn="ctr"/>
                      <a:r>
                        <a:rPr lang="lt-LT" sz="1500" dirty="0"/>
                        <a:t>36 </a:t>
                      </a:r>
                      <a:r>
                        <a:rPr lang="lt-LT" sz="1400" dirty="0"/>
                        <a:t>Vyriausybės atstovų teikimai, reikalavimai</a:t>
                      </a:r>
                    </a:p>
                    <a:p>
                      <a:pPr algn="ctr"/>
                      <a:r>
                        <a:rPr lang="lt-LT" sz="1500" dirty="0"/>
                        <a:t>6 </a:t>
                      </a:r>
                      <a:r>
                        <a:rPr lang="lt-LT" sz="1400" dirty="0"/>
                        <a:t>prašymai, pareiškimai teismui</a:t>
                      </a:r>
                    </a:p>
                    <a:p>
                      <a:endParaRPr lang="lt-LT" dirty="0"/>
                    </a:p>
                  </a:txBody>
                  <a:tcPr/>
                </a:tc>
                <a:extLst>
                  <a:ext uri="{0D108BD9-81ED-4DB2-BD59-A6C34878D82A}">
                    <a16:rowId xmlns:a16="http://schemas.microsoft.com/office/drawing/2014/main" val="2021119035"/>
                  </a:ext>
                </a:extLst>
              </a:tr>
              <a:tr h="919496">
                <a:tc>
                  <a:txBody>
                    <a:bodyPr/>
                    <a:lstStyle/>
                    <a:p>
                      <a:endParaRPr lang="lt-LT" sz="1400" dirty="0"/>
                    </a:p>
                    <a:p>
                      <a:pPr algn="ctr"/>
                      <a:r>
                        <a:rPr lang="lt-LT" sz="1400" b="1" dirty="0">
                          <a:solidFill>
                            <a:schemeClr val="accent1">
                              <a:lumMod val="50000"/>
                            </a:schemeClr>
                          </a:solidFill>
                        </a:rPr>
                        <a:t>Gauta ir įvertinta </a:t>
                      </a:r>
                      <a:r>
                        <a:rPr lang="lt-LT" sz="1500" b="1" dirty="0">
                          <a:solidFill>
                            <a:schemeClr val="accent1">
                              <a:lumMod val="50000"/>
                            </a:schemeClr>
                          </a:solidFill>
                        </a:rPr>
                        <a:t>190</a:t>
                      </a:r>
                      <a:r>
                        <a:rPr lang="lt-LT" sz="1400" b="1" dirty="0">
                          <a:solidFill>
                            <a:schemeClr val="accent1">
                              <a:lumMod val="50000"/>
                            </a:schemeClr>
                          </a:solidFill>
                        </a:rPr>
                        <a:t> asmenų pranešimų, prašymų, skundų</a:t>
                      </a:r>
                    </a:p>
                    <a:p>
                      <a:endParaRPr lang="lt-LT" dirty="0"/>
                    </a:p>
                  </a:txBody>
                  <a:tcPr/>
                </a:tc>
                <a:tc>
                  <a:txBody>
                    <a:bodyPr/>
                    <a:lstStyle/>
                    <a:p>
                      <a:endParaRPr lang="lt-LT" sz="1400" dirty="0"/>
                    </a:p>
                    <a:p>
                      <a:pPr algn="ctr"/>
                      <a:r>
                        <a:rPr lang="lt-LT" sz="1400" b="1" dirty="0">
                          <a:solidFill>
                            <a:schemeClr val="accent1">
                              <a:lumMod val="50000"/>
                            </a:schemeClr>
                          </a:solidFill>
                        </a:rPr>
                        <a:t>Pateikta </a:t>
                      </a:r>
                      <a:r>
                        <a:rPr lang="lt-LT" sz="1500" b="1" dirty="0">
                          <a:solidFill>
                            <a:schemeClr val="accent1">
                              <a:lumMod val="50000"/>
                            </a:schemeClr>
                          </a:solidFill>
                        </a:rPr>
                        <a:t>10</a:t>
                      </a:r>
                      <a:r>
                        <a:rPr lang="lt-LT" sz="1400" b="1" dirty="0">
                          <a:solidFill>
                            <a:schemeClr val="accent1">
                              <a:lumMod val="50000"/>
                            </a:schemeClr>
                          </a:solidFill>
                        </a:rPr>
                        <a:t> teisinio reglamentavimo tobulinimo pasiūlymų</a:t>
                      </a:r>
                    </a:p>
                  </a:txBody>
                  <a:tcPr/>
                </a:tc>
                <a:extLst>
                  <a:ext uri="{0D108BD9-81ED-4DB2-BD59-A6C34878D82A}">
                    <a16:rowId xmlns:a16="http://schemas.microsoft.com/office/drawing/2014/main" val="3907305282"/>
                  </a:ext>
                </a:extLst>
              </a:tr>
            </a:tbl>
          </a:graphicData>
        </a:graphic>
      </p:graphicFrame>
      <p:sp>
        <p:nvSpPr>
          <p:cNvPr id="14" name="Rodyklė: žemyn 13">
            <a:extLst>
              <a:ext uri="{FF2B5EF4-FFF2-40B4-BE49-F238E27FC236}">
                <a16:creationId xmlns:a16="http://schemas.microsoft.com/office/drawing/2014/main" id="{CC0004C7-2632-8418-3501-A67A410AA40C}"/>
              </a:ext>
            </a:extLst>
          </p:cNvPr>
          <p:cNvSpPr/>
          <p:nvPr/>
        </p:nvSpPr>
        <p:spPr>
          <a:xfrm>
            <a:off x="2195736" y="2420888"/>
            <a:ext cx="288032" cy="288032"/>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lt-LT"/>
          </a:p>
        </p:txBody>
      </p:sp>
      <p:sp>
        <p:nvSpPr>
          <p:cNvPr id="16" name="Rodyklė: žemyn 15">
            <a:extLst>
              <a:ext uri="{FF2B5EF4-FFF2-40B4-BE49-F238E27FC236}">
                <a16:creationId xmlns:a16="http://schemas.microsoft.com/office/drawing/2014/main" id="{53018B6F-DEA6-56CD-9623-D14E7B205473}"/>
              </a:ext>
            </a:extLst>
          </p:cNvPr>
          <p:cNvSpPr/>
          <p:nvPr/>
        </p:nvSpPr>
        <p:spPr>
          <a:xfrm>
            <a:off x="6588224" y="3678288"/>
            <a:ext cx="288032" cy="288032"/>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lt-LT"/>
          </a:p>
        </p:txBody>
      </p:sp>
      <p:sp>
        <p:nvSpPr>
          <p:cNvPr id="5" name="Rodyklė: žemyn 4">
            <a:extLst>
              <a:ext uri="{FF2B5EF4-FFF2-40B4-BE49-F238E27FC236}">
                <a16:creationId xmlns:a16="http://schemas.microsoft.com/office/drawing/2014/main" id="{3FDAD2D8-AFD0-358C-8860-3653944136CC}"/>
              </a:ext>
            </a:extLst>
          </p:cNvPr>
          <p:cNvSpPr/>
          <p:nvPr/>
        </p:nvSpPr>
        <p:spPr>
          <a:xfrm>
            <a:off x="2267745" y="3678288"/>
            <a:ext cx="288032" cy="318512"/>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lt-LT"/>
          </a:p>
        </p:txBody>
      </p:sp>
    </p:spTree>
    <p:extLst>
      <p:ext uri="{BB962C8B-B14F-4D97-AF65-F5344CB8AC3E}">
        <p14:creationId xmlns:p14="http://schemas.microsoft.com/office/powerpoint/2010/main" val="11083632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tačiakampis 3"/>
          <p:cNvSpPr/>
          <p:nvPr/>
        </p:nvSpPr>
        <p:spPr>
          <a:xfrm>
            <a:off x="-16498" y="277743"/>
            <a:ext cx="9144000" cy="504056"/>
          </a:xfrm>
          <a:prstGeom prst="rect">
            <a:avLst/>
          </a:prstGeom>
          <a:solidFill>
            <a:schemeClr val="accent1">
              <a:lumMod val="75000"/>
              <a:alpha val="8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Antraštė 1"/>
          <p:cNvSpPr>
            <a:spLocks noGrp="1"/>
          </p:cNvSpPr>
          <p:nvPr>
            <p:ph type="title"/>
          </p:nvPr>
        </p:nvSpPr>
        <p:spPr>
          <a:xfrm>
            <a:off x="523054" y="158184"/>
            <a:ext cx="8064896" cy="743173"/>
          </a:xfrm>
        </p:spPr>
        <p:txBody>
          <a:bodyPr>
            <a:normAutofit/>
          </a:bodyPr>
          <a:lstStyle/>
          <a:p>
            <a:r>
              <a:rPr lang="lt-LT" sz="2000" dirty="0">
                <a:solidFill>
                  <a:schemeClr val="bg1"/>
                </a:solidFill>
              </a:rPr>
              <a:t>Vyriausybės atstovų įstaiga</a:t>
            </a:r>
          </a:p>
        </p:txBody>
      </p:sp>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9792" y="358097"/>
            <a:ext cx="302525" cy="343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467544" y="862152"/>
            <a:ext cx="8496944" cy="707886"/>
          </a:xfrm>
          <a:prstGeom prst="rect">
            <a:avLst/>
          </a:prstGeom>
          <a:noFill/>
        </p:spPr>
        <p:txBody>
          <a:bodyPr wrap="square" rtlCol="0">
            <a:spAutoFit/>
          </a:bodyPr>
          <a:lstStyle/>
          <a:p>
            <a:pPr algn="ctr"/>
            <a:endParaRPr lang="lt-LT" sz="2000" b="1" dirty="0">
              <a:latin typeface="+mj-lt"/>
              <a:cs typeface="Times New Roman" panose="02020603050405020304" pitchFamily="18" charset="0"/>
            </a:endParaRPr>
          </a:p>
          <a:p>
            <a:pPr algn="ctr"/>
            <a:r>
              <a:rPr lang="lt-LT" sz="2000" b="1" dirty="0">
                <a:latin typeface="+mj-lt"/>
                <a:cs typeface="Times New Roman" panose="02020603050405020304" pitchFamily="18" charset="0"/>
              </a:rPr>
              <a:t> </a:t>
            </a:r>
            <a:r>
              <a:rPr lang="lt-LT" b="1" dirty="0">
                <a:solidFill>
                  <a:schemeClr val="accent1">
                    <a:lumMod val="50000"/>
                  </a:schemeClr>
                </a:solidFill>
                <a:latin typeface="+mj-lt"/>
                <a:cs typeface="Times New Roman" panose="02020603050405020304" pitchFamily="18" charset="0"/>
              </a:rPr>
              <a:t>5.</a:t>
            </a:r>
            <a:r>
              <a:rPr lang="lt-LT" dirty="0">
                <a:solidFill>
                  <a:schemeClr val="accent1">
                    <a:lumMod val="50000"/>
                  </a:schemeClr>
                </a:solidFill>
                <a:latin typeface="+mj-lt"/>
                <a:cs typeface="Times New Roman" panose="02020603050405020304" pitchFamily="18" charset="0"/>
              </a:rPr>
              <a:t> </a:t>
            </a:r>
            <a:r>
              <a:rPr lang="lt-LT" b="1" dirty="0">
                <a:solidFill>
                  <a:schemeClr val="accent1">
                    <a:lumMod val="50000"/>
                  </a:schemeClr>
                </a:solidFill>
                <a:latin typeface="+mj-lt"/>
                <a:cs typeface="Times New Roman" panose="02020603050405020304" pitchFamily="18" charset="0"/>
              </a:rPr>
              <a:t>VYRIAUSYBĖS ATSTOVŲ ĮGALIOJIMŲ ĮGYVENDINIMO PROBLEMATIKA </a:t>
            </a:r>
          </a:p>
        </p:txBody>
      </p:sp>
      <p:sp>
        <p:nvSpPr>
          <p:cNvPr id="8" name="Turinio vietos rezervavimo ženklas 7"/>
          <p:cNvSpPr>
            <a:spLocks noGrp="1"/>
          </p:cNvSpPr>
          <p:nvPr>
            <p:ph idx="1"/>
          </p:nvPr>
        </p:nvSpPr>
        <p:spPr>
          <a:xfrm>
            <a:off x="395536" y="1916832"/>
            <a:ext cx="8496944" cy="4583071"/>
          </a:xfrm>
        </p:spPr>
        <p:txBody>
          <a:bodyPr>
            <a:normAutofit/>
          </a:bodyPr>
          <a:lstStyle/>
          <a:p>
            <a:pPr marL="628650" indent="-285750" algn="just">
              <a:lnSpc>
                <a:spcPct val="107000"/>
              </a:lnSpc>
              <a:spcAft>
                <a:spcPts val="1200"/>
              </a:spcAft>
              <a:buFont typeface="Wingdings" panose="05000000000000000000" pitchFamily="2" charset="2"/>
              <a:buChar char="Ø"/>
            </a:pPr>
            <a:r>
              <a:rPr lang="lt-LT" sz="2000" dirty="0">
                <a:solidFill>
                  <a:schemeClr val="accent1">
                    <a:lumMod val="50000"/>
                  </a:schemeClr>
                </a:solidFill>
                <a:effectLst/>
                <a:ea typeface="Calibri" panose="020F0502020204030204" pitchFamily="34" charset="0"/>
                <a:cs typeface="Times New Roman" panose="02020603050405020304" pitchFamily="18" charset="0"/>
              </a:rPr>
              <a:t>Didelė teisės aktų kaita </a:t>
            </a:r>
          </a:p>
          <a:p>
            <a:pPr marL="628650" indent="-285750" algn="just">
              <a:lnSpc>
                <a:spcPct val="107000"/>
              </a:lnSpc>
              <a:spcAft>
                <a:spcPts val="1200"/>
              </a:spcAft>
              <a:buFont typeface="Wingdings" panose="05000000000000000000" pitchFamily="2" charset="2"/>
              <a:buChar char="Ø"/>
            </a:pPr>
            <a:r>
              <a:rPr lang="lt-LT" sz="2000" dirty="0">
                <a:solidFill>
                  <a:schemeClr val="accent1">
                    <a:lumMod val="50000"/>
                  </a:schemeClr>
                </a:solidFill>
                <a:effectLst/>
                <a:ea typeface="Calibri" panose="020F0502020204030204" pitchFamily="34" charset="0"/>
                <a:cs typeface="Times New Roman" panose="02020603050405020304" pitchFamily="18" charset="0"/>
              </a:rPr>
              <a:t>Teisės aktų nuostatų aiškumo, nuoseklumo, suderinamumo stoka</a:t>
            </a:r>
          </a:p>
          <a:p>
            <a:pPr marL="628650" indent="-285750" algn="just">
              <a:lnSpc>
                <a:spcPct val="107000"/>
              </a:lnSpc>
              <a:spcAft>
                <a:spcPts val="1200"/>
              </a:spcAft>
              <a:buFont typeface="Wingdings" panose="05000000000000000000" pitchFamily="2" charset="2"/>
              <a:buChar char="Ø"/>
            </a:pPr>
            <a:r>
              <a:rPr lang="lt-LT" sz="2000" dirty="0">
                <a:solidFill>
                  <a:schemeClr val="accent1">
                    <a:lumMod val="50000"/>
                  </a:schemeClr>
                </a:solidFill>
                <a:effectLst/>
                <a:ea typeface="Calibri" panose="020F0502020204030204" pitchFamily="34" charset="0"/>
                <a:cs typeface="Times New Roman" panose="02020603050405020304" pitchFamily="18" charset="0"/>
              </a:rPr>
              <a:t>Trumpi įstatymo ar kitų teisės aktų įgyvendinimo terminai, per kuriuos savivaldybėms neįmanoma parengti ir priimti įstatymui įgyvendinti reikalingus teisės aktus  </a:t>
            </a:r>
          </a:p>
          <a:p>
            <a:pPr marL="628650" indent="-285750" algn="just">
              <a:lnSpc>
                <a:spcPct val="107000"/>
              </a:lnSpc>
              <a:spcAft>
                <a:spcPts val="1200"/>
              </a:spcAft>
              <a:buFont typeface="Wingdings" panose="05000000000000000000" pitchFamily="2" charset="2"/>
              <a:buChar char="Ø"/>
            </a:pPr>
            <a:r>
              <a:rPr lang="lt-LT" sz="2000" dirty="0">
                <a:solidFill>
                  <a:schemeClr val="accent1">
                    <a:lumMod val="50000"/>
                  </a:schemeClr>
                </a:solidFill>
                <a:ea typeface="Calibri" panose="020F0502020204030204" pitchFamily="34" charset="0"/>
                <a:cs typeface="Times New Roman" panose="02020603050405020304" pitchFamily="18" charset="0"/>
              </a:rPr>
              <a:t>L</a:t>
            </a:r>
            <a:r>
              <a:rPr lang="lt-LT" sz="2000" dirty="0">
                <a:solidFill>
                  <a:schemeClr val="accent1">
                    <a:lumMod val="50000"/>
                  </a:schemeClr>
                </a:solidFill>
                <a:effectLst/>
                <a:ea typeface="Calibri" panose="020F0502020204030204" pitchFamily="34" charset="0"/>
                <a:cs typeface="Times New Roman" panose="02020603050405020304" pitchFamily="18" charset="0"/>
              </a:rPr>
              <a:t>aiku nepriimami poįstatyminiai teisės aktai, kurie būtini, kad savivaldybės tinkamai bei nustatytais terminais įgyvendintų įstatymų nuostatas</a:t>
            </a:r>
          </a:p>
          <a:p>
            <a:pPr marL="628650" indent="-285750" algn="just">
              <a:lnSpc>
                <a:spcPct val="107000"/>
              </a:lnSpc>
              <a:spcAft>
                <a:spcPts val="1200"/>
              </a:spcAft>
              <a:buFont typeface="Wingdings" panose="05000000000000000000" pitchFamily="2" charset="2"/>
              <a:buChar char="Ø"/>
            </a:pPr>
            <a:r>
              <a:rPr lang="lt-LT" sz="2000" dirty="0">
                <a:solidFill>
                  <a:schemeClr val="accent1">
                    <a:lumMod val="50000"/>
                  </a:schemeClr>
                </a:solidFill>
                <a:effectLst/>
                <a:ea typeface="Calibri" panose="020F0502020204030204" pitchFamily="34" charset="0"/>
                <a:cs typeface="Times New Roman" panose="02020603050405020304" pitchFamily="18" charset="0"/>
              </a:rPr>
              <a:t> Vyriausybės atstovo įgaliojimai „nesuveikia“, kai savivaldybės teisės aktas yra priimamas tik tam tikram laikotarpiui. </a:t>
            </a:r>
          </a:p>
        </p:txBody>
      </p:sp>
    </p:spTree>
    <p:extLst>
      <p:ext uri="{BB962C8B-B14F-4D97-AF65-F5344CB8AC3E}">
        <p14:creationId xmlns:p14="http://schemas.microsoft.com/office/powerpoint/2010/main" val="1446174380"/>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E1AB48-D89D-0957-3A82-D32D650DDD90}"/>
            </a:ext>
          </a:extLst>
        </p:cNvPr>
        <p:cNvGrpSpPr/>
        <p:nvPr/>
      </p:nvGrpSpPr>
      <p:grpSpPr>
        <a:xfrm>
          <a:off x="0" y="0"/>
          <a:ext cx="0" cy="0"/>
          <a:chOff x="0" y="0"/>
          <a:chExt cx="0" cy="0"/>
        </a:xfrm>
      </p:grpSpPr>
      <p:sp>
        <p:nvSpPr>
          <p:cNvPr id="4" name="Stačiakampis 3">
            <a:extLst>
              <a:ext uri="{FF2B5EF4-FFF2-40B4-BE49-F238E27FC236}">
                <a16:creationId xmlns:a16="http://schemas.microsoft.com/office/drawing/2014/main" id="{A0712D96-04AB-CB71-C265-DAA929E8260B}"/>
              </a:ext>
            </a:extLst>
          </p:cNvPr>
          <p:cNvSpPr/>
          <p:nvPr/>
        </p:nvSpPr>
        <p:spPr>
          <a:xfrm>
            <a:off x="-16498" y="277743"/>
            <a:ext cx="9144000" cy="504056"/>
          </a:xfrm>
          <a:prstGeom prst="rect">
            <a:avLst/>
          </a:prstGeom>
          <a:solidFill>
            <a:schemeClr val="accent1">
              <a:lumMod val="75000"/>
              <a:alpha val="8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Antraštė 1">
            <a:extLst>
              <a:ext uri="{FF2B5EF4-FFF2-40B4-BE49-F238E27FC236}">
                <a16:creationId xmlns:a16="http://schemas.microsoft.com/office/drawing/2014/main" id="{B4583F44-8DFE-9622-B7F3-758ACB85861A}"/>
              </a:ext>
            </a:extLst>
          </p:cNvPr>
          <p:cNvSpPr>
            <a:spLocks noGrp="1"/>
          </p:cNvSpPr>
          <p:nvPr>
            <p:ph type="title"/>
          </p:nvPr>
        </p:nvSpPr>
        <p:spPr>
          <a:xfrm>
            <a:off x="523054" y="158184"/>
            <a:ext cx="8064896" cy="743173"/>
          </a:xfrm>
        </p:spPr>
        <p:txBody>
          <a:bodyPr>
            <a:normAutofit/>
          </a:bodyPr>
          <a:lstStyle/>
          <a:p>
            <a:r>
              <a:rPr lang="lt-LT" sz="2000" dirty="0">
                <a:solidFill>
                  <a:schemeClr val="bg1"/>
                </a:solidFill>
              </a:rPr>
              <a:t>Vyriausybės atstovų įstaiga</a:t>
            </a:r>
          </a:p>
        </p:txBody>
      </p:sp>
      <p:pic>
        <p:nvPicPr>
          <p:cNvPr id="6" name="Picture 2">
            <a:extLst>
              <a:ext uri="{FF2B5EF4-FFF2-40B4-BE49-F238E27FC236}">
                <a16:creationId xmlns:a16="http://schemas.microsoft.com/office/drawing/2014/main" id="{BC0615F7-7108-59AC-24F4-38DFC5E5D6C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99792" y="358097"/>
            <a:ext cx="302525" cy="343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id="{558AD1B3-5F0C-4F89-7DED-B90DDCB572AC}"/>
              </a:ext>
            </a:extLst>
          </p:cNvPr>
          <p:cNvSpPr txBox="1"/>
          <p:nvPr/>
        </p:nvSpPr>
        <p:spPr>
          <a:xfrm>
            <a:off x="431540" y="960775"/>
            <a:ext cx="8568952" cy="400110"/>
          </a:xfrm>
          <a:prstGeom prst="rect">
            <a:avLst/>
          </a:prstGeom>
          <a:noFill/>
        </p:spPr>
        <p:txBody>
          <a:bodyPr wrap="square" rtlCol="0">
            <a:spAutoFit/>
          </a:bodyPr>
          <a:lstStyle/>
          <a:p>
            <a:pPr algn="ctr"/>
            <a:r>
              <a:rPr lang="lt-LT" sz="2000" b="1" dirty="0">
                <a:latin typeface="+mj-lt"/>
                <a:cs typeface="Times New Roman" panose="02020603050405020304" pitchFamily="18" charset="0"/>
              </a:rPr>
              <a:t> </a:t>
            </a:r>
            <a:r>
              <a:rPr lang="lt-LT" sz="2000" b="1" dirty="0">
                <a:solidFill>
                  <a:schemeClr val="accent1">
                    <a:lumMod val="50000"/>
                  </a:schemeClr>
                </a:solidFill>
                <a:latin typeface="+mj-lt"/>
                <a:cs typeface="Times New Roman" panose="02020603050405020304" pitchFamily="18" charset="0"/>
              </a:rPr>
              <a:t>6</a:t>
            </a:r>
            <a:r>
              <a:rPr lang="lt-LT" b="1" dirty="0">
                <a:solidFill>
                  <a:schemeClr val="accent1">
                    <a:lumMod val="50000"/>
                  </a:schemeClr>
                </a:solidFill>
                <a:cs typeface="Times New Roman" panose="02020603050405020304" pitchFamily="18" charset="0"/>
              </a:rPr>
              <a:t>.</a:t>
            </a:r>
            <a:r>
              <a:rPr lang="lt-LT" dirty="0">
                <a:solidFill>
                  <a:schemeClr val="accent1">
                    <a:lumMod val="50000"/>
                  </a:schemeClr>
                </a:solidFill>
                <a:cs typeface="Times New Roman" panose="02020603050405020304" pitchFamily="18" charset="0"/>
              </a:rPr>
              <a:t>  </a:t>
            </a:r>
            <a:r>
              <a:rPr lang="lt-LT" b="1" dirty="0">
                <a:solidFill>
                  <a:schemeClr val="accent1">
                    <a:lumMod val="50000"/>
                  </a:schemeClr>
                </a:solidFill>
                <a:latin typeface="+mj-lt"/>
                <a:cs typeface="Times New Roman" panose="02020603050405020304" pitchFamily="18" charset="0"/>
              </a:rPr>
              <a:t>NAUJOJO  VIETOS  SAVIVALDOS  ĮSTATYMO TAIKYMO PROBLEMATIKA </a:t>
            </a:r>
          </a:p>
        </p:txBody>
      </p:sp>
      <p:sp>
        <p:nvSpPr>
          <p:cNvPr id="8" name="Turinio vietos rezervavimo ženklas 7">
            <a:extLst>
              <a:ext uri="{FF2B5EF4-FFF2-40B4-BE49-F238E27FC236}">
                <a16:creationId xmlns:a16="http://schemas.microsoft.com/office/drawing/2014/main" id="{55373810-8907-0D8E-10FE-9FE1A88D3B56}"/>
              </a:ext>
            </a:extLst>
          </p:cNvPr>
          <p:cNvSpPr>
            <a:spLocks noGrp="1"/>
          </p:cNvSpPr>
          <p:nvPr>
            <p:ph idx="1"/>
          </p:nvPr>
        </p:nvSpPr>
        <p:spPr>
          <a:xfrm>
            <a:off x="431540" y="1420303"/>
            <a:ext cx="8388932" cy="5079600"/>
          </a:xfrm>
        </p:spPr>
        <p:txBody>
          <a:bodyPr>
            <a:normAutofit/>
          </a:bodyPr>
          <a:lstStyle/>
          <a:p>
            <a:pPr marL="0" indent="0" algn="just">
              <a:spcBef>
                <a:spcPts val="600"/>
              </a:spcBef>
              <a:buNone/>
            </a:pPr>
            <a:endParaRPr lang="lt-LT" sz="900" b="1" dirty="0">
              <a:solidFill>
                <a:schemeClr val="accent1">
                  <a:lumMod val="50000"/>
                </a:schemeClr>
              </a:solidFill>
              <a:cs typeface="Times New Roman" panose="02020603050405020304" pitchFamily="18" charset="0"/>
            </a:endParaRPr>
          </a:p>
          <a:p>
            <a:pPr algn="just">
              <a:spcBef>
                <a:spcPts val="600"/>
              </a:spcBef>
              <a:spcAft>
                <a:spcPts val="1200"/>
              </a:spcAft>
              <a:buFont typeface="Wingdings" panose="05000000000000000000" pitchFamily="2" charset="2"/>
              <a:buChar char="Ø"/>
            </a:pPr>
            <a:r>
              <a:rPr lang="lt-LT" sz="1800" dirty="0">
                <a:solidFill>
                  <a:schemeClr val="accent1">
                    <a:lumMod val="50000"/>
                  </a:schemeClr>
                </a:solidFill>
                <a:cs typeface="Times New Roman" panose="02020603050405020304" pitchFamily="18" charset="0"/>
              </a:rPr>
              <a:t>Atstovavimas savivaldybės tarybai</a:t>
            </a:r>
          </a:p>
          <a:p>
            <a:pPr algn="just">
              <a:spcBef>
                <a:spcPts val="600"/>
              </a:spcBef>
              <a:spcAft>
                <a:spcPts val="1200"/>
              </a:spcAft>
              <a:buFont typeface="Wingdings" panose="05000000000000000000" pitchFamily="2" charset="2"/>
              <a:buChar char="Ø"/>
            </a:pPr>
            <a:r>
              <a:rPr lang="lt-LT" sz="1800" dirty="0">
                <a:solidFill>
                  <a:schemeClr val="accent1">
                    <a:lumMod val="50000"/>
                  </a:schemeClr>
                </a:solidFill>
                <a:cs typeface="Times New Roman" panose="02020603050405020304" pitchFamily="18" charset="0"/>
              </a:rPr>
              <a:t>Savivaldybės tarybos daugumos, mažumos, opozicijos sudarymas (paskelbimas)</a:t>
            </a:r>
          </a:p>
          <a:p>
            <a:pPr algn="just">
              <a:spcBef>
                <a:spcPts val="600"/>
              </a:spcBef>
              <a:spcAft>
                <a:spcPts val="1200"/>
              </a:spcAft>
              <a:buFont typeface="Wingdings" panose="05000000000000000000" pitchFamily="2" charset="2"/>
              <a:buChar char="Ø"/>
            </a:pPr>
            <a:r>
              <a:rPr lang="lt-LT" sz="1800" dirty="0">
                <a:solidFill>
                  <a:schemeClr val="accent1">
                    <a:lumMod val="50000"/>
                  </a:schemeClr>
                </a:solidFill>
                <a:cs typeface="Times New Roman" panose="02020603050405020304" pitchFamily="18" charset="0"/>
              </a:rPr>
              <a:t>Savivaldybės tarybos komitetų, Etikos ir Antikorupcijos komisijų sudarymas, jų pirmininkų delegavimas/paskyrimas  </a:t>
            </a:r>
          </a:p>
          <a:p>
            <a:pPr algn="just">
              <a:spcBef>
                <a:spcPts val="600"/>
              </a:spcBef>
              <a:spcAft>
                <a:spcPts val="1200"/>
              </a:spcAft>
              <a:buFont typeface="Wingdings" panose="05000000000000000000" pitchFamily="2" charset="2"/>
              <a:buChar char="Ø"/>
            </a:pPr>
            <a:r>
              <a:rPr lang="lt-LT" sz="1800" dirty="0">
                <a:solidFill>
                  <a:schemeClr val="accent1">
                    <a:lumMod val="50000"/>
                  </a:schemeClr>
                </a:solidFill>
                <a:cs typeface="Times New Roman" panose="02020603050405020304" pitchFamily="18" charset="0"/>
              </a:rPr>
              <a:t>Savivaldybės tarybos mažumos valandos organizavimas</a:t>
            </a:r>
          </a:p>
          <a:p>
            <a:pPr algn="just">
              <a:spcBef>
                <a:spcPts val="600"/>
              </a:spcBef>
              <a:spcAft>
                <a:spcPts val="1200"/>
              </a:spcAft>
              <a:buFont typeface="Wingdings" panose="05000000000000000000" pitchFamily="2" charset="2"/>
              <a:buChar char="Ø"/>
            </a:pPr>
            <a:r>
              <a:rPr lang="lt-LT" sz="1800" dirty="0">
                <a:solidFill>
                  <a:schemeClr val="accent1">
                    <a:lumMod val="50000"/>
                  </a:schemeClr>
                </a:solidFill>
                <a:cs typeface="Times New Roman" panose="02020603050405020304" pitchFamily="18" charset="0"/>
              </a:rPr>
              <a:t>Papildomų klausimų įtraukimas į savivaldybės tarybos posėdžio darbotvarkę</a:t>
            </a:r>
          </a:p>
          <a:p>
            <a:pPr algn="just">
              <a:spcBef>
                <a:spcPts val="600"/>
              </a:spcBef>
              <a:spcAft>
                <a:spcPts val="1200"/>
              </a:spcAft>
              <a:buFont typeface="Wingdings" panose="05000000000000000000" pitchFamily="2" charset="2"/>
              <a:buChar char="Ø"/>
            </a:pPr>
            <a:r>
              <a:rPr lang="lt-LT" sz="1800" dirty="0">
                <a:solidFill>
                  <a:schemeClr val="accent1">
                    <a:lumMod val="50000"/>
                  </a:schemeClr>
                </a:solidFill>
                <a:cs typeface="Times New Roman" panose="02020603050405020304" pitchFamily="18" charset="0"/>
              </a:rPr>
              <a:t>Savivaldybės tarybos sudaromų tarybų ir kitų darinių statusas bei jiems taikomi reikalavimai</a:t>
            </a:r>
          </a:p>
          <a:p>
            <a:pPr algn="just">
              <a:spcBef>
                <a:spcPts val="600"/>
              </a:spcBef>
              <a:spcAft>
                <a:spcPts val="1200"/>
              </a:spcAft>
              <a:buFont typeface="Wingdings" panose="05000000000000000000" pitchFamily="2" charset="2"/>
              <a:buChar char="Ø"/>
            </a:pPr>
            <a:r>
              <a:rPr lang="lt-LT" sz="1800" dirty="0">
                <a:solidFill>
                  <a:schemeClr val="accent1">
                    <a:lumMod val="50000"/>
                  </a:schemeClr>
                </a:solidFill>
                <a:cs typeface="Times New Roman" panose="02020603050405020304" pitchFamily="18" charset="0"/>
              </a:rPr>
              <a:t>Savivaldybės tarybos nario atlyginimo apskaičiavimas </a:t>
            </a:r>
          </a:p>
          <a:p>
            <a:pPr algn="just">
              <a:spcBef>
                <a:spcPts val="600"/>
              </a:spcBef>
              <a:spcAft>
                <a:spcPts val="1200"/>
              </a:spcAft>
              <a:buFont typeface="Wingdings" panose="05000000000000000000" pitchFamily="2" charset="2"/>
              <a:buChar char="Ø"/>
            </a:pPr>
            <a:r>
              <a:rPr lang="lt-LT" sz="1800" dirty="0">
                <a:solidFill>
                  <a:schemeClr val="accent1">
                    <a:lumMod val="50000"/>
                  </a:schemeClr>
                </a:solidFill>
                <a:cs typeface="Times New Roman" panose="02020603050405020304" pitchFamily="18" charset="0"/>
              </a:rPr>
              <a:t>Savivaldybės tarybos posėdžių sekretoriaus pareigybės steigimas </a:t>
            </a:r>
          </a:p>
          <a:p>
            <a:pPr marL="0" indent="0" algn="just">
              <a:spcBef>
                <a:spcPts val="600"/>
              </a:spcBef>
              <a:spcAft>
                <a:spcPts val="600"/>
              </a:spcAft>
              <a:buNone/>
            </a:pPr>
            <a:endParaRPr lang="lt-LT" sz="1800" dirty="0">
              <a:solidFill>
                <a:schemeClr val="accent1">
                  <a:lumMod val="50000"/>
                </a:schemeClr>
              </a:solidFill>
              <a:cs typeface="Times New Roman" panose="02020603050405020304" pitchFamily="18" charset="0"/>
            </a:endParaRPr>
          </a:p>
          <a:p>
            <a:pPr marL="0" indent="0" algn="just">
              <a:spcBef>
                <a:spcPts val="600"/>
              </a:spcBef>
              <a:buNone/>
            </a:pPr>
            <a:endParaRPr lang="lt-LT" sz="1600" b="1" dirty="0">
              <a:solidFill>
                <a:schemeClr val="accent1">
                  <a:lumMod val="50000"/>
                </a:schemeClr>
              </a:solidFill>
              <a:cs typeface="Times New Roman" panose="02020603050405020304" pitchFamily="18" charset="0"/>
            </a:endParaRPr>
          </a:p>
        </p:txBody>
      </p:sp>
    </p:spTree>
    <p:extLst>
      <p:ext uri="{BB962C8B-B14F-4D97-AF65-F5344CB8AC3E}">
        <p14:creationId xmlns:p14="http://schemas.microsoft.com/office/powerpoint/2010/main" val="1112704698"/>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tačiakampis 3"/>
          <p:cNvSpPr/>
          <p:nvPr/>
        </p:nvSpPr>
        <p:spPr>
          <a:xfrm>
            <a:off x="-16498" y="277743"/>
            <a:ext cx="9144000" cy="504056"/>
          </a:xfrm>
          <a:prstGeom prst="rect">
            <a:avLst/>
          </a:prstGeom>
          <a:solidFill>
            <a:schemeClr val="accent1">
              <a:lumMod val="75000"/>
              <a:alpha val="8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Antraštė 1"/>
          <p:cNvSpPr>
            <a:spLocks noGrp="1"/>
          </p:cNvSpPr>
          <p:nvPr>
            <p:ph type="title"/>
          </p:nvPr>
        </p:nvSpPr>
        <p:spPr>
          <a:xfrm>
            <a:off x="523054" y="158184"/>
            <a:ext cx="8064896" cy="743173"/>
          </a:xfrm>
        </p:spPr>
        <p:txBody>
          <a:bodyPr>
            <a:normAutofit/>
          </a:bodyPr>
          <a:lstStyle/>
          <a:p>
            <a:r>
              <a:rPr lang="lt-LT" sz="2000" dirty="0">
                <a:solidFill>
                  <a:schemeClr val="bg1"/>
                </a:solidFill>
              </a:rPr>
              <a:t>Vyriausybės atstovų įstaiga</a:t>
            </a: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99792" y="358097"/>
            <a:ext cx="302525" cy="343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431540" y="960775"/>
            <a:ext cx="8568952" cy="646331"/>
          </a:xfrm>
          <a:prstGeom prst="rect">
            <a:avLst/>
          </a:prstGeom>
          <a:noFill/>
        </p:spPr>
        <p:txBody>
          <a:bodyPr wrap="square" rtlCol="0">
            <a:spAutoFit/>
          </a:bodyPr>
          <a:lstStyle/>
          <a:p>
            <a:pPr algn="ctr"/>
            <a:r>
              <a:rPr lang="lt-LT" b="1" dirty="0">
                <a:latin typeface="+mj-lt"/>
                <a:cs typeface="Times New Roman" panose="02020603050405020304" pitchFamily="18" charset="0"/>
              </a:rPr>
              <a:t> </a:t>
            </a:r>
            <a:r>
              <a:rPr lang="lt-LT" b="1" dirty="0">
                <a:solidFill>
                  <a:schemeClr val="accent1">
                    <a:lumMod val="50000"/>
                  </a:schemeClr>
                </a:solidFill>
                <a:latin typeface="+mj-lt"/>
                <a:cs typeface="Times New Roman" panose="02020603050405020304" pitchFamily="18" charset="0"/>
              </a:rPr>
              <a:t>7</a:t>
            </a:r>
            <a:r>
              <a:rPr lang="lt-LT" dirty="0">
                <a:solidFill>
                  <a:schemeClr val="accent1">
                    <a:lumMod val="50000"/>
                  </a:schemeClr>
                </a:solidFill>
                <a:latin typeface="+mj-lt"/>
                <a:cs typeface="Times New Roman" panose="02020603050405020304" pitchFamily="18" charset="0"/>
              </a:rPr>
              <a:t>. </a:t>
            </a:r>
            <a:r>
              <a:rPr lang="lt-LT" b="1" dirty="0">
                <a:solidFill>
                  <a:schemeClr val="accent1">
                    <a:lumMod val="50000"/>
                  </a:schemeClr>
                </a:solidFill>
                <a:latin typeface="+mj-lt"/>
                <a:cs typeface="Times New Roman" panose="02020603050405020304" pitchFamily="18" charset="0"/>
              </a:rPr>
              <a:t>VYRIAUSYBĖS  ATSTOVŲ  INICIJUOTOS  BYLOS  DĖL </a:t>
            </a:r>
          </a:p>
          <a:p>
            <a:pPr algn="ctr"/>
            <a:r>
              <a:rPr lang="lt-LT" b="1" dirty="0">
                <a:solidFill>
                  <a:schemeClr val="accent1">
                    <a:lumMod val="50000"/>
                  </a:schemeClr>
                </a:solidFill>
                <a:latin typeface="+mj-lt"/>
                <a:cs typeface="Times New Roman" panose="02020603050405020304" pitchFamily="18" charset="0"/>
              </a:rPr>
              <a:t>NAUJOJO  VIETOS  SAVIVALDOS  ĮSTATYMO  ĮGYVENDINIMO </a:t>
            </a:r>
          </a:p>
        </p:txBody>
      </p:sp>
      <p:sp>
        <p:nvSpPr>
          <p:cNvPr id="8" name="Turinio vietos rezervavimo ženklas 7"/>
          <p:cNvSpPr>
            <a:spLocks noGrp="1"/>
          </p:cNvSpPr>
          <p:nvPr>
            <p:ph idx="1"/>
          </p:nvPr>
        </p:nvSpPr>
        <p:spPr>
          <a:xfrm>
            <a:off x="431540" y="1740224"/>
            <a:ext cx="8372434" cy="4652266"/>
          </a:xfrm>
        </p:spPr>
        <p:txBody>
          <a:bodyPr>
            <a:normAutofit fontScale="85000" lnSpcReduction="10000"/>
          </a:bodyPr>
          <a:lstStyle/>
          <a:p>
            <a:pPr marL="0" indent="0" algn="just">
              <a:spcBef>
                <a:spcPts val="600"/>
              </a:spcBef>
              <a:buNone/>
            </a:pPr>
            <a:endParaRPr lang="lt-LT" sz="900" b="1" dirty="0">
              <a:solidFill>
                <a:schemeClr val="accent1">
                  <a:lumMod val="50000"/>
                </a:schemeClr>
              </a:solidFill>
              <a:cs typeface="Times New Roman" panose="02020603050405020304" pitchFamily="18" charset="0"/>
            </a:endParaRPr>
          </a:p>
          <a:p>
            <a:pPr algn="just">
              <a:spcBef>
                <a:spcPts val="0"/>
              </a:spcBef>
              <a:buFont typeface="Wingdings" panose="05000000000000000000" pitchFamily="2" charset="2"/>
              <a:buChar char="q"/>
            </a:pPr>
            <a:r>
              <a:rPr lang="lt-LT" sz="1800" dirty="0">
                <a:solidFill>
                  <a:schemeClr val="accent1">
                    <a:lumMod val="50000"/>
                  </a:schemeClr>
                </a:solidFill>
                <a:cs typeface="Times New Roman" panose="02020603050405020304" pitchFamily="18" charset="0"/>
              </a:rPr>
              <a:t>Šilutės rajono savivaldybės tarybos reglamente buvo numatyta, kad nuolatinių komisijų pirmininkams ir jų pavaduotojams 20 ir 10 proc. didesnio dydžio atlyginimas mokamas tik tais atvejais, kai tą mėnesį vyksta tų nuolatinių komisijų posėdžiai.</a:t>
            </a:r>
          </a:p>
          <a:p>
            <a:pPr marL="0" indent="0" algn="just">
              <a:spcBef>
                <a:spcPts val="0"/>
              </a:spcBef>
              <a:buNone/>
            </a:pPr>
            <a:endParaRPr lang="lt-LT" sz="900" dirty="0">
              <a:solidFill>
                <a:schemeClr val="accent1">
                  <a:lumMod val="50000"/>
                </a:schemeClr>
              </a:solidFill>
              <a:cs typeface="Times New Roman" panose="02020603050405020304" pitchFamily="18" charset="0"/>
            </a:endParaRPr>
          </a:p>
          <a:p>
            <a:pPr marL="0" indent="0" algn="just">
              <a:spcBef>
                <a:spcPts val="0"/>
              </a:spcBef>
              <a:buNone/>
            </a:pPr>
            <a:r>
              <a:rPr lang="lt-LT" sz="1600" i="1" dirty="0">
                <a:solidFill>
                  <a:schemeClr val="accent1">
                    <a:lumMod val="50000"/>
                  </a:schemeClr>
                </a:solidFill>
                <a:cs typeface="Times New Roman" panose="02020603050405020304" pitchFamily="18" charset="0"/>
              </a:rPr>
              <a:t>Pirmos instancijos teismas Vyriausybės atstovo pareiškimą tenkino. Savivaldybė apeliacine tvarka neskundė. Teismo sprendimas įsiteisėjęs.</a:t>
            </a:r>
          </a:p>
          <a:p>
            <a:pPr marL="0" indent="0" algn="just">
              <a:spcBef>
                <a:spcPts val="0"/>
              </a:spcBef>
              <a:buNone/>
            </a:pPr>
            <a:endParaRPr lang="lt-LT" sz="1900" dirty="0">
              <a:solidFill>
                <a:schemeClr val="accent1">
                  <a:lumMod val="50000"/>
                </a:schemeClr>
              </a:solidFill>
              <a:cs typeface="Times New Roman" panose="02020603050405020304" pitchFamily="18" charset="0"/>
            </a:endParaRPr>
          </a:p>
          <a:p>
            <a:pPr algn="just">
              <a:spcBef>
                <a:spcPts val="0"/>
              </a:spcBef>
              <a:buFont typeface="Wingdings" panose="05000000000000000000" pitchFamily="2" charset="2"/>
              <a:buChar char="q"/>
            </a:pPr>
            <a:r>
              <a:rPr lang="lt-LT" sz="1800" dirty="0">
                <a:solidFill>
                  <a:schemeClr val="accent1">
                    <a:lumMod val="50000"/>
                  </a:schemeClr>
                </a:solidFill>
                <a:cs typeface="Times New Roman" panose="02020603050405020304" pitchFamily="18" charset="0"/>
              </a:rPr>
              <a:t>Ignalinos rajono savivaldybės taryba Reglamente nustatė pateisinamas priežastis, kurioms esant, </a:t>
            </a:r>
          </a:p>
          <a:p>
            <a:pPr marL="0" indent="0" algn="just">
              <a:spcBef>
                <a:spcPts val="0"/>
              </a:spcBef>
              <a:buNone/>
            </a:pPr>
            <a:r>
              <a:rPr lang="lt-LT" sz="1800" dirty="0">
                <a:solidFill>
                  <a:schemeClr val="accent1">
                    <a:lumMod val="50000"/>
                  </a:schemeClr>
                </a:solidFill>
                <a:cs typeface="Times New Roman" panose="02020603050405020304" pitchFamily="18" charset="0"/>
              </a:rPr>
              <a:t>        tarybos nariui nedalyvavus posėdžiuose, atlyginimas nebūtų mažinamas.</a:t>
            </a:r>
          </a:p>
          <a:p>
            <a:pPr marL="0" indent="0" algn="just">
              <a:spcBef>
                <a:spcPts val="0"/>
              </a:spcBef>
              <a:buNone/>
            </a:pPr>
            <a:endParaRPr lang="lt-LT" sz="900" dirty="0">
              <a:solidFill>
                <a:schemeClr val="accent1">
                  <a:lumMod val="50000"/>
                </a:schemeClr>
              </a:solidFill>
              <a:cs typeface="Times New Roman" panose="02020603050405020304" pitchFamily="18" charset="0"/>
            </a:endParaRPr>
          </a:p>
          <a:p>
            <a:pPr marL="0" indent="0" algn="just">
              <a:spcBef>
                <a:spcPts val="0"/>
              </a:spcBef>
              <a:buNone/>
            </a:pPr>
            <a:r>
              <a:rPr lang="lt-LT" sz="1600" i="1" dirty="0">
                <a:solidFill>
                  <a:schemeClr val="accent1">
                    <a:lumMod val="50000"/>
                  </a:schemeClr>
                </a:solidFill>
                <a:cs typeface="Times New Roman" panose="02020603050405020304" pitchFamily="18" charset="0"/>
              </a:rPr>
              <a:t>Pirmos instancijos teismas Vyriausybės atstovo pareiškimą tenkino. Savivaldybė apskundė apeliacine tvarka. </a:t>
            </a:r>
          </a:p>
          <a:p>
            <a:pPr marL="0" indent="0" algn="just">
              <a:spcBef>
                <a:spcPts val="0"/>
              </a:spcBef>
              <a:buNone/>
            </a:pPr>
            <a:endParaRPr lang="lt-LT" sz="1900" dirty="0">
              <a:solidFill>
                <a:schemeClr val="accent1">
                  <a:lumMod val="50000"/>
                </a:schemeClr>
              </a:solidFill>
              <a:cs typeface="Times New Roman" panose="02020603050405020304" pitchFamily="18" charset="0"/>
            </a:endParaRPr>
          </a:p>
          <a:p>
            <a:pPr algn="just">
              <a:spcBef>
                <a:spcPts val="0"/>
              </a:spcBef>
              <a:buFont typeface="Wingdings" panose="05000000000000000000" pitchFamily="2" charset="2"/>
              <a:buChar char="q"/>
            </a:pPr>
            <a:r>
              <a:rPr lang="lt-LT" sz="1800" dirty="0">
                <a:solidFill>
                  <a:schemeClr val="accent1">
                    <a:lumMod val="50000"/>
                  </a:schemeClr>
                </a:solidFill>
                <a:cs typeface="Times New Roman" panose="02020603050405020304" pitchFamily="18" charset="0"/>
              </a:rPr>
              <a:t>Širvintų rajono savivaldybės reglamente buvo nustatyta, kad tarybos nario atlyginimas mažinamas </a:t>
            </a:r>
          </a:p>
          <a:p>
            <a:pPr marL="0" indent="0" algn="just">
              <a:spcBef>
                <a:spcPts val="0"/>
              </a:spcBef>
              <a:buNone/>
            </a:pPr>
            <a:r>
              <a:rPr lang="lt-LT" sz="1800" dirty="0">
                <a:solidFill>
                  <a:schemeClr val="accent1">
                    <a:lumMod val="50000"/>
                  </a:schemeClr>
                </a:solidFill>
                <a:cs typeface="Times New Roman" panose="02020603050405020304" pitchFamily="18" charset="0"/>
              </a:rPr>
              <a:t>        atsižvelgiant į posėdžio rūšį ir svarbą.  </a:t>
            </a:r>
          </a:p>
          <a:p>
            <a:pPr marL="0" indent="0" algn="just">
              <a:spcBef>
                <a:spcPts val="0"/>
              </a:spcBef>
              <a:buNone/>
            </a:pPr>
            <a:endParaRPr lang="lt-LT" sz="900" dirty="0">
              <a:solidFill>
                <a:schemeClr val="accent1">
                  <a:lumMod val="50000"/>
                </a:schemeClr>
              </a:solidFill>
              <a:cs typeface="Times New Roman" panose="02020603050405020304" pitchFamily="18" charset="0"/>
            </a:endParaRPr>
          </a:p>
          <a:p>
            <a:pPr marL="0" indent="0" algn="just">
              <a:spcBef>
                <a:spcPts val="0"/>
              </a:spcBef>
              <a:buNone/>
            </a:pPr>
            <a:r>
              <a:rPr lang="lt-LT" sz="1600" i="1" dirty="0">
                <a:solidFill>
                  <a:schemeClr val="accent1">
                    <a:lumMod val="50000"/>
                  </a:schemeClr>
                </a:solidFill>
                <a:cs typeface="Times New Roman" panose="02020603050405020304" pitchFamily="18" charset="0"/>
              </a:rPr>
              <a:t>Savivaldybės tarybai pakeitus ginčijamas nuostatas, Vyriausybės atstovas pareiškimo atsisakė.  Byla nutraukta.</a:t>
            </a:r>
          </a:p>
          <a:p>
            <a:pPr marL="0" indent="0" algn="just">
              <a:spcBef>
                <a:spcPts val="0"/>
              </a:spcBef>
              <a:buNone/>
            </a:pPr>
            <a:endParaRPr lang="lt-LT" sz="1900" dirty="0">
              <a:solidFill>
                <a:schemeClr val="accent1">
                  <a:lumMod val="50000"/>
                </a:schemeClr>
              </a:solidFill>
              <a:cs typeface="Times New Roman" panose="02020603050405020304" pitchFamily="18" charset="0"/>
            </a:endParaRPr>
          </a:p>
          <a:p>
            <a:pPr algn="just">
              <a:spcBef>
                <a:spcPts val="0"/>
              </a:spcBef>
              <a:buFont typeface="Wingdings" panose="05000000000000000000" pitchFamily="2" charset="2"/>
              <a:buChar char="q"/>
            </a:pPr>
            <a:r>
              <a:rPr lang="lt-LT" sz="1800" dirty="0">
                <a:solidFill>
                  <a:schemeClr val="accent1">
                    <a:lumMod val="50000"/>
                  </a:schemeClr>
                </a:solidFill>
                <a:cs typeface="Times New Roman" panose="02020603050405020304" pitchFamily="18" charset="0"/>
              </a:rPr>
              <a:t>Varėnos rajono savivaldybės tarybos reglamente nebuvo nustatyta tarybos nario atlyginimo mažinimo </a:t>
            </a:r>
          </a:p>
          <a:p>
            <a:pPr marL="0" indent="0" algn="just">
              <a:spcBef>
                <a:spcPts val="0"/>
              </a:spcBef>
              <a:buNone/>
            </a:pPr>
            <a:r>
              <a:rPr lang="lt-LT" sz="1800" dirty="0">
                <a:solidFill>
                  <a:schemeClr val="accent1">
                    <a:lumMod val="50000"/>
                  </a:schemeClr>
                </a:solidFill>
                <a:cs typeface="Times New Roman" panose="02020603050405020304" pitchFamily="18" charset="0"/>
              </a:rPr>
              <a:t>        tvarka. </a:t>
            </a:r>
          </a:p>
          <a:p>
            <a:pPr marL="0" indent="0" algn="just">
              <a:spcBef>
                <a:spcPts val="0"/>
              </a:spcBef>
              <a:buNone/>
            </a:pPr>
            <a:endParaRPr lang="lt-LT" sz="900" dirty="0">
              <a:solidFill>
                <a:schemeClr val="accent1">
                  <a:lumMod val="50000"/>
                </a:schemeClr>
              </a:solidFill>
              <a:cs typeface="Times New Roman" panose="02020603050405020304" pitchFamily="18" charset="0"/>
            </a:endParaRPr>
          </a:p>
          <a:p>
            <a:pPr marL="0" indent="0" algn="just">
              <a:spcBef>
                <a:spcPts val="0"/>
              </a:spcBef>
              <a:buNone/>
            </a:pPr>
            <a:r>
              <a:rPr lang="lt-LT" sz="1600" i="1" dirty="0">
                <a:solidFill>
                  <a:schemeClr val="accent1">
                    <a:lumMod val="50000"/>
                  </a:schemeClr>
                </a:solidFill>
                <a:cs typeface="Times New Roman" panose="02020603050405020304" pitchFamily="18" charset="0"/>
              </a:rPr>
              <a:t>Savivaldybės tarybai nustačius reikalaujamą tvarką, Vyriausybės atstovas pareiškimo atsisakė. Byla nutraukta. </a:t>
            </a:r>
          </a:p>
          <a:p>
            <a:pPr marL="0" indent="0" algn="just">
              <a:spcBef>
                <a:spcPts val="600"/>
              </a:spcBef>
              <a:buNone/>
            </a:pPr>
            <a:endParaRPr lang="lt-LT" sz="1600" b="1" dirty="0">
              <a:solidFill>
                <a:schemeClr val="accent1">
                  <a:lumMod val="50000"/>
                </a:schemeClr>
              </a:solidFill>
              <a:cs typeface="Times New Roman" panose="02020603050405020304" pitchFamily="18" charset="0"/>
            </a:endParaRPr>
          </a:p>
        </p:txBody>
      </p:sp>
    </p:spTree>
    <p:extLst>
      <p:ext uri="{BB962C8B-B14F-4D97-AF65-F5344CB8AC3E}">
        <p14:creationId xmlns:p14="http://schemas.microsoft.com/office/powerpoint/2010/main" val="90296329"/>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tačiakampis 3"/>
          <p:cNvSpPr/>
          <p:nvPr/>
        </p:nvSpPr>
        <p:spPr>
          <a:xfrm>
            <a:off x="-16498" y="277743"/>
            <a:ext cx="9144000" cy="504056"/>
          </a:xfrm>
          <a:prstGeom prst="rect">
            <a:avLst/>
          </a:prstGeom>
          <a:solidFill>
            <a:schemeClr val="accent1">
              <a:lumMod val="75000"/>
              <a:alpha val="8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Antraštė 1"/>
          <p:cNvSpPr>
            <a:spLocks noGrp="1"/>
          </p:cNvSpPr>
          <p:nvPr>
            <p:ph type="title"/>
          </p:nvPr>
        </p:nvSpPr>
        <p:spPr>
          <a:xfrm>
            <a:off x="523054" y="158184"/>
            <a:ext cx="8064896" cy="743173"/>
          </a:xfrm>
        </p:spPr>
        <p:txBody>
          <a:bodyPr>
            <a:normAutofit/>
          </a:bodyPr>
          <a:lstStyle/>
          <a:p>
            <a:r>
              <a:rPr lang="lt-LT" sz="2000" dirty="0">
                <a:solidFill>
                  <a:schemeClr val="bg1"/>
                </a:solidFill>
              </a:rPr>
              <a:t>Vyriausybės atstovų įstaiga</a:t>
            </a: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99792" y="358097"/>
            <a:ext cx="302525" cy="343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431540" y="960775"/>
            <a:ext cx="8568952" cy="677108"/>
          </a:xfrm>
          <a:prstGeom prst="rect">
            <a:avLst/>
          </a:prstGeom>
          <a:noFill/>
        </p:spPr>
        <p:txBody>
          <a:bodyPr wrap="square" rtlCol="0">
            <a:spAutoFit/>
          </a:bodyPr>
          <a:lstStyle/>
          <a:p>
            <a:pPr algn="ctr"/>
            <a:r>
              <a:rPr lang="lt-LT" sz="2000" b="1" dirty="0">
                <a:latin typeface="+mj-lt"/>
                <a:cs typeface="Times New Roman" panose="02020603050405020304" pitchFamily="18" charset="0"/>
              </a:rPr>
              <a:t> </a:t>
            </a:r>
            <a:r>
              <a:rPr lang="lt-LT" sz="2000" b="1" dirty="0">
                <a:solidFill>
                  <a:schemeClr val="accent1">
                    <a:lumMod val="50000"/>
                  </a:schemeClr>
                </a:solidFill>
                <a:latin typeface="+mj-lt"/>
                <a:cs typeface="Times New Roman" panose="02020603050405020304" pitchFamily="18" charset="0"/>
              </a:rPr>
              <a:t>7</a:t>
            </a:r>
            <a:r>
              <a:rPr lang="lt-LT" b="1" dirty="0">
                <a:solidFill>
                  <a:schemeClr val="accent1">
                    <a:lumMod val="50000"/>
                  </a:schemeClr>
                </a:solidFill>
                <a:latin typeface="+mj-lt"/>
                <a:cs typeface="Times New Roman" panose="02020603050405020304" pitchFamily="18" charset="0"/>
              </a:rPr>
              <a:t>.</a:t>
            </a:r>
            <a:r>
              <a:rPr lang="lt-LT" dirty="0">
                <a:solidFill>
                  <a:schemeClr val="accent1">
                    <a:lumMod val="50000"/>
                  </a:schemeClr>
                </a:solidFill>
                <a:latin typeface="+mj-lt"/>
                <a:cs typeface="Times New Roman" panose="02020603050405020304" pitchFamily="18" charset="0"/>
              </a:rPr>
              <a:t>  </a:t>
            </a:r>
            <a:r>
              <a:rPr lang="lt-LT" b="1" dirty="0">
                <a:solidFill>
                  <a:schemeClr val="accent1">
                    <a:lumMod val="50000"/>
                  </a:schemeClr>
                </a:solidFill>
                <a:latin typeface="+mj-lt"/>
                <a:cs typeface="Times New Roman" panose="02020603050405020304" pitchFamily="18" charset="0"/>
              </a:rPr>
              <a:t>VYRIAUSYBĖS  ATSTOVŲ  INICIJUOTOS  BYLOS  DĖL </a:t>
            </a:r>
          </a:p>
          <a:p>
            <a:pPr algn="ctr"/>
            <a:r>
              <a:rPr lang="lt-LT" b="1" dirty="0">
                <a:solidFill>
                  <a:schemeClr val="accent1">
                    <a:lumMod val="50000"/>
                  </a:schemeClr>
                </a:solidFill>
                <a:latin typeface="+mj-lt"/>
                <a:cs typeface="Times New Roman" panose="02020603050405020304" pitchFamily="18" charset="0"/>
              </a:rPr>
              <a:t>NAUJOJO  VIETOS  SAVIVALDOS  ĮSTATYMO  ĮGYVENDINIMO </a:t>
            </a:r>
          </a:p>
        </p:txBody>
      </p:sp>
      <p:sp>
        <p:nvSpPr>
          <p:cNvPr id="8" name="Turinio vietos rezervavimo ženklas 7"/>
          <p:cNvSpPr>
            <a:spLocks noGrp="1"/>
          </p:cNvSpPr>
          <p:nvPr>
            <p:ph idx="1"/>
          </p:nvPr>
        </p:nvSpPr>
        <p:spPr>
          <a:xfrm>
            <a:off x="431540" y="1816859"/>
            <a:ext cx="8388932" cy="4683043"/>
          </a:xfrm>
        </p:spPr>
        <p:txBody>
          <a:bodyPr>
            <a:normAutofit fontScale="92500" lnSpcReduction="20000"/>
          </a:bodyPr>
          <a:lstStyle/>
          <a:p>
            <a:pPr marL="0" indent="0" algn="just">
              <a:spcBef>
                <a:spcPts val="600"/>
              </a:spcBef>
              <a:buNone/>
            </a:pPr>
            <a:endParaRPr lang="lt-LT" sz="900" b="1" dirty="0">
              <a:solidFill>
                <a:schemeClr val="accent1">
                  <a:lumMod val="50000"/>
                </a:schemeClr>
              </a:solidFill>
              <a:cs typeface="Times New Roman" panose="02020603050405020304" pitchFamily="18" charset="0"/>
            </a:endParaRPr>
          </a:p>
          <a:p>
            <a:pPr algn="just">
              <a:spcBef>
                <a:spcPts val="0"/>
              </a:spcBef>
              <a:buFont typeface="Wingdings" panose="05000000000000000000" pitchFamily="2" charset="2"/>
              <a:buChar char="q"/>
            </a:pPr>
            <a:r>
              <a:rPr lang="lt-LT" sz="1600" dirty="0">
                <a:solidFill>
                  <a:schemeClr val="accent1">
                    <a:lumMod val="50000"/>
                  </a:schemeClr>
                </a:solidFill>
                <a:cs typeface="Times New Roman" panose="02020603050405020304" pitchFamily="18" charset="0"/>
              </a:rPr>
              <a:t>Šiaulių miesto savivaldybės taryba Reglamente nustatė, </a:t>
            </a:r>
            <a:r>
              <a:rPr lang="lt-LT" sz="1600" dirty="0">
                <a:solidFill>
                  <a:schemeClr val="accent1">
                    <a:lumMod val="50000"/>
                  </a:schemeClr>
                </a:solidFill>
                <a:ea typeface="Times New Roman" panose="02020603050405020304" pitchFamily="18" charset="0"/>
                <a:cs typeface="Aptos" panose="020B0004020202020204" pitchFamily="34" charset="0"/>
              </a:rPr>
              <a:t>kad visais atvejais, taikant tarybos nario atlyginimo mažinimą, tarybos nario mėnesio atlyginimas negali būti mažesnis nei 50 procentų nustatyto tarybos nario mėnesio atlyginimo dydžio, ir kad atlyginimo mažinimas netaikomas posėdyje nedalyvavusiam ir nusišalinusiam nuo klausimo svarstymo, kai posėdžio narių toks nusišalinimas yra priimtas ir tais atvejais, kai posėdžių laikas dubliuojasi ir viename iš vykstančių posėdžių nėra dalyvaujama.</a:t>
            </a:r>
          </a:p>
          <a:p>
            <a:pPr marL="0" indent="0" algn="just">
              <a:spcBef>
                <a:spcPts val="0"/>
              </a:spcBef>
              <a:buNone/>
            </a:pPr>
            <a:endParaRPr lang="lt-LT" sz="900" dirty="0">
              <a:solidFill>
                <a:schemeClr val="accent1">
                  <a:lumMod val="50000"/>
                </a:schemeClr>
              </a:solidFill>
              <a:ea typeface="Times New Roman" panose="02020603050405020304" pitchFamily="18" charset="0"/>
              <a:cs typeface="Aptos" panose="020B0004020202020204" pitchFamily="34" charset="0"/>
            </a:endParaRPr>
          </a:p>
          <a:p>
            <a:pPr marL="0" indent="0" algn="just">
              <a:spcBef>
                <a:spcPts val="0"/>
              </a:spcBef>
              <a:buNone/>
            </a:pPr>
            <a:r>
              <a:rPr lang="lt-LT" sz="1500" i="1" dirty="0">
                <a:solidFill>
                  <a:schemeClr val="accent1">
                    <a:lumMod val="50000"/>
                  </a:schemeClr>
                </a:solidFill>
                <a:ea typeface="Times New Roman" panose="02020603050405020304" pitchFamily="18" charset="0"/>
                <a:cs typeface="Aptos" panose="020B0004020202020204" pitchFamily="34" charset="0"/>
              </a:rPr>
              <a:t>Teismas Vyriausybės atstovo prašymą priėmė. Byla dar neišnagrinėta.</a:t>
            </a:r>
          </a:p>
          <a:p>
            <a:pPr marL="0" indent="0" algn="just">
              <a:spcBef>
                <a:spcPts val="0"/>
              </a:spcBef>
              <a:buNone/>
            </a:pPr>
            <a:endParaRPr lang="lt-LT" sz="1500" i="1" dirty="0">
              <a:solidFill>
                <a:schemeClr val="accent1">
                  <a:lumMod val="50000"/>
                </a:schemeClr>
              </a:solidFill>
              <a:ea typeface="Times New Roman" panose="02020603050405020304" pitchFamily="18" charset="0"/>
              <a:cs typeface="Aptos" panose="020B0004020202020204" pitchFamily="34" charset="0"/>
            </a:endParaRPr>
          </a:p>
          <a:p>
            <a:pPr algn="just">
              <a:spcBef>
                <a:spcPts val="0"/>
              </a:spcBef>
              <a:buFont typeface="Wingdings" panose="05000000000000000000" pitchFamily="2" charset="2"/>
              <a:buChar char="q"/>
            </a:pPr>
            <a:r>
              <a:rPr lang="lt-LT" sz="1600" dirty="0">
                <a:solidFill>
                  <a:schemeClr val="accent1">
                    <a:lumMod val="50000"/>
                  </a:schemeClr>
                </a:solidFill>
                <a:cs typeface="Times New Roman" panose="02020603050405020304" pitchFamily="18" charset="0"/>
              </a:rPr>
              <a:t>Šiaulių miesto savivaldybės taryba sudarė Tarybos ir mero sekretoriatą. </a:t>
            </a:r>
          </a:p>
          <a:p>
            <a:pPr marL="0" indent="0" algn="just">
              <a:spcBef>
                <a:spcPts val="0"/>
              </a:spcBef>
              <a:buNone/>
            </a:pPr>
            <a:endParaRPr lang="lt-LT" sz="900" dirty="0">
              <a:solidFill>
                <a:schemeClr val="accent1">
                  <a:lumMod val="50000"/>
                </a:schemeClr>
              </a:solidFill>
              <a:cs typeface="Times New Roman" panose="02020603050405020304" pitchFamily="18" charset="0"/>
            </a:endParaRPr>
          </a:p>
          <a:p>
            <a:pPr marL="0" indent="0" algn="just">
              <a:spcBef>
                <a:spcPts val="0"/>
              </a:spcBef>
              <a:buNone/>
            </a:pPr>
            <a:r>
              <a:rPr lang="lt-LT" sz="1500" i="1" dirty="0">
                <a:solidFill>
                  <a:schemeClr val="accent1">
                    <a:lumMod val="50000"/>
                  </a:schemeClr>
                </a:solidFill>
                <a:cs typeface="Times New Roman" panose="02020603050405020304" pitchFamily="18" charset="0"/>
              </a:rPr>
              <a:t>Pirmos instancijos teismas prašymą tenkino iš dalies - Taryba įpareigota apsvarstyti Vyriausybės atstovo teikimą artimiausiame posėdyje. Vyriausybės atstovas apeliaciniu skundu paprašė panaikinti tarybos sprendimą dėl Tarybos ir mero sekretoriato. LVAT sprendimo dar nepriėmė.</a:t>
            </a:r>
          </a:p>
          <a:p>
            <a:pPr marL="0" indent="0" algn="just">
              <a:spcBef>
                <a:spcPts val="0"/>
              </a:spcBef>
              <a:buNone/>
            </a:pPr>
            <a:endParaRPr lang="lt-LT" sz="1600" dirty="0">
              <a:solidFill>
                <a:schemeClr val="accent1">
                  <a:lumMod val="50000"/>
                </a:schemeClr>
              </a:solidFill>
              <a:cs typeface="Times New Roman" panose="02020603050405020304" pitchFamily="18" charset="0"/>
            </a:endParaRPr>
          </a:p>
          <a:p>
            <a:pPr algn="just">
              <a:spcBef>
                <a:spcPts val="0"/>
              </a:spcBef>
              <a:buFont typeface="Wingdings" panose="05000000000000000000" pitchFamily="2" charset="2"/>
              <a:buChar char="q"/>
            </a:pPr>
            <a:r>
              <a:rPr lang="lt-LT" sz="1600" dirty="0">
                <a:solidFill>
                  <a:schemeClr val="accent1">
                    <a:lumMod val="50000"/>
                  </a:schemeClr>
                </a:solidFill>
                <a:cs typeface="Times New Roman" panose="02020603050405020304" pitchFamily="18" charset="0"/>
              </a:rPr>
              <a:t>Šiaulių miesto savivaldybės taryba, tvirtindama savivaldybės administracijos nuostatus, nustatė, kad mero kompetencija - nustatyti maksimalų etatų skaičių administracijoje. </a:t>
            </a:r>
          </a:p>
          <a:p>
            <a:pPr marL="0" indent="0" algn="just">
              <a:spcBef>
                <a:spcPts val="0"/>
              </a:spcBef>
              <a:buNone/>
            </a:pPr>
            <a:endParaRPr lang="lt-LT" sz="900" dirty="0">
              <a:solidFill>
                <a:schemeClr val="accent1">
                  <a:lumMod val="50000"/>
                </a:schemeClr>
              </a:solidFill>
              <a:cs typeface="Times New Roman" panose="02020603050405020304" pitchFamily="18" charset="0"/>
            </a:endParaRPr>
          </a:p>
          <a:p>
            <a:pPr marL="0" indent="0" algn="just">
              <a:spcBef>
                <a:spcPts val="0"/>
              </a:spcBef>
              <a:buNone/>
            </a:pPr>
            <a:r>
              <a:rPr lang="lt-LT" sz="1500" i="1" dirty="0">
                <a:solidFill>
                  <a:schemeClr val="accent1">
                    <a:lumMod val="50000"/>
                  </a:schemeClr>
                </a:solidFill>
                <a:cs typeface="Times New Roman" panose="02020603050405020304" pitchFamily="18" charset="0"/>
              </a:rPr>
              <a:t>Vyriausybės atstovas kreipėsi į teismą dėl prieštaravimo VSĮ. Pirmos instancijos LVAT sprendimo dar nepriėmė.</a:t>
            </a:r>
          </a:p>
          <a:p>
            <a:pPr marL="0" indent="0" algn="just">
              <a:spcBef>
                <a:spcPts val="0"/>
              </a:spcBef>
              <a:buNone/>
            </a:pPr>
            <a:r>
              <a:rPr lang="lt-LT" sz="1500" i="1" dirty="0">
                <a:solidFill>
                  <a:schemeClr val="accent1">
                    <a:lumMod val="50000"/>
                  </a:schemeClr>
                </a:solidFill>
                <a:cs typeface="Times New Roman" panose="02020603050405020304" pitchFamily="18" charset="0"/>
              </a:rPr>
              <a:t>teismas Vyriausybės atstovo prašymo netenkino. Vyriausybės atstovas apskundė apeliacine tvarka. </a:t>
            </a:r>
          </a:p>
          <a:p>
            <a:pPr marL="0" indent="0" algn="just">
              <a:spcBef>
                <a:spcPts val="0"/>
              </a:spcBef>
              <a:buNone/>
            </a:pPr>
            <a:endParaRPr lang="lt-LT" sz="1600" dirty="0">
              <a:solidFill>
                <a:schemeClr val="accent1">
                  <a:lumMod val="50000"/>
                </a:schemeClr>
              </a:solidFill>
              <a:effectLst/>
              <a:ea typeface="Times New Roman" panose="02020603050405020304" pitchFamily="18" charset="0"/>
              <a:cs typeface="Aptos" panose="020B0004020202020204" pitchFamily="34" charset="0"/>
            </a:endParaRPr>
          </a:p>
          <a:p>
            <a:pPr algn="just">
              <a:spcBef>
                <a:spcPts val="0"/>
              </a:spcBef>
              <a:buFont typeface="Wingdings" panose="05000000000000000000" pitchFamily="2" charset="2"/>
              <a:buChar char="q"/>
            </a:pPr>
            <a:r>
              <a:rPr lang="lt-LT" sz="1600" dirty="0">
                <a:solidFill>
                  <a:schemeClr val="accent1">
                    <a:lumMod val="50000"/>
                  </a:schemeClr>
                </a:solidFill>
                <a:cs typeface="Times New Roman" panose="02020603050405020304" pitchFamily="18" charset="0"/>
              </a:rPr>
              <a:t>Jurbarko rajono savivaldybės tarybai priimant sprendimą dėl savivaldybės mero politinio (asmeninio) </a:t>
            </a:r>
          </a:p>
          <a:p>
            <a:pPr marL="0" indent="0" algn="just">
              <a:spcBef>
                <a:spcPts val="0"/>
              </a:spcBef>
              <a:buNone/>
            </a:pPr>
            <a:r>
              <a:rPr lang="lt-LT" sz="1600" dirty="0">
                <a:solidFill>
                  <a:schemeClr val="accent1">
                    <a:lumMod val="50000"/>
                  </a:schemeClr>
                </a:solidFill>
                <a:cs typeface="Times New Roman" panose="02020603050405020304" pitchFamily="18" charset="0"/>
              </a:rPr>
              <a:t>        pasitikėjimo valstybės tarnautojų skaičiaus nustatymo, nebuvo įtraukta savivaldybės tarybos posėdžių     </a:t>
            </a:r>
          </a:p>
          <a:p>
            <a:pPr marL="0" indent="0" algn="just">
              <a:spcBef>
                <a:spcPts val="0"/>
              </a:spcBef>
              <a:buNone/>
            </a:pPr>
            <a:r>
              <a:rPr lang="lt-LT" sz="1600" dirty="0">
                <a:solidFill>
                  <a:schemeClr val="accent1">
                    <a:lumMod val="50000"/>
                  </a:schemeClr>
                </a:solidFill>
                <a:cs typeface="Times New Roman" panose="02020603050405020304" pitchFamily="18" charset="0"/>
              </a:rPr>
              <a:t>        sekretoriaus pareigybė.</a:t>
            </a:r>
          </a:p>
          <a:p>
            <a:pPr marL="0" indent="0" algn="just">
              <a:spcBef>
                <a:spcPts val="0"/>
              </a:spcBef>
              <a:buNone/>
            </a:pPr>
            <a:endParaRPr lang="lt-LT" sz="900" dirty="0">
              <a:solidFill>
                <a:schemeClr val="accent1">
                  <a:lumMod val="50000"/>
                </a:schemeClr>
              </a:solidFill>
              <a:cs typeface="Times New Roman" panose="02020603050405020304" pitchFamily="18" charset="0"/>
            </a:endParaRPr>
          </a:p>
          <a:p>
            <a:pPr marL="0" indent="0" algn="just">
              <a:spcBef>
                <a:spcPts val="0"/>
              </a:spcBef>
              <a:buNone/>
            </a:pPr>
            <a:r>
              <a:rPr lang="lt-LT" sz="1500" i="1" dirty="0">
                <a:solidFill>
                  <a:schemeClr val="accent1">
                    <a:lumMod val="50000"/>
                  </a:schemeClr>
                </a:solidFill>
                <a:cs typeface="Times New Roman" panose="02020603050405020304" pitchFamily="18" charset="0"/>
              </a:rPr>
              <a:t>Savivaldybės tarybai pakeitus ginčijamą sprendimą, Vyriausybės atstovas pareiškimo atsisakė. Byla nutraukta.</a:t>
            </a:r>
          </a:p>
          <a:p>
            <a:pPr marL="0" indent="0" algn="just">
              <a:spcBef>
                <a:spcPts val="600"/>
              </a:spcBef>
              <a:buNone/>
            </a:pPr>
            <a:endParaRPr lang="lt-LT" sz="1600" b="1" dirty="0">
              <a:solidFill>
                <a:schemeClr val="accent1">
                  <a:lumMod val="50000"/>
                </a:schemeClr>
              </a:solidFill>
              <a:cs typeface="Times New Roman" panose="02020603050405020304" pitchFamily="18" charset="0"/>
            </a:endParaRPr>
          </a:p>
        </p:txBody>
      </p:sp>
    </p:spTree>
    <p:extLst>
      <p:ext uri="{BB962C8B-B14F-4D97-AF65-F5344CB8AC3E}">
        <p14:creationId xmlns:p14="http://schemas.microsoft.com/office/powerpoint/2010/main" val="4293657367"/>
      </p:ext>
    </p:extLst>
  </p:cSld>
  <p:clrMapOvr>
    <a:masterClrMapping/>
  </p:clrMapOvr>
  <p:transition spd="slow">
    <p:wipe/>
  </p:transition>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Žygi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1539</TotalTime>
  <Words>963</Words>
  <Application>Microsoft Office PowerPoint</Application>
  <PresentationFormat>Demonstracija ekrane (4:3)</PresentationFormat>
  <Paragraphs>146</Paragraphs>
  <Slides>10</Slides>
  <Notes>2</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10</vt:i4>
      </vt:variant>
    </vt:vector>
  </HeadingPairs>
  <TitlesOfParts>
    <vt:vector size="15" baseType="lpstr">
      <vt:lpstr>Arial</vt:lpstr>
      <vt:lpstr>Calibri</vt:lpstr>
      <vt:lpstr>Times New Roman</vt:lpstr>
      <vt:lpstr>Wingdings</vt:lpstr>
      <vt:lpstr>Office tema</vt:lpstr>
      <vt:lpstr>Vyriausybės atstovų įstaiga</vt:lpstr>
      <vt:lpstr>Vyriausybės atstovų įstaiga</vt:lpstr>
      <vt:lpstr>Vyriausybės atstovų įstaiga</vt:lpstr>
      <vt:lpstr>Vyriausybės atstovų įstaiga</vt:lpstr>
      <vt:lpstr>Vyriausybės atstovų įstaiga</vt:lpstr>
      <vt:lpstr>Vyriausybės atstovų įstaiga</vt:lpstr>
      <vt:lpstr>Vyriausybės atstovų įstaiga</vt:lpstr>
      <vt:lpstr>Vyriausybės atstovų įstaiga</vt:lpstr>
      <vt:lpstr>Vyriausybės atstovų įstaiga</vt:lpstr>
      <vt:lpstr>Vyriausybės atstovų įstaiga</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Vyriausybės atstovų įstaiga</dc:title>
  <dc:creator>Ingrida</dc:creator>
  <cp:lastModifiedBy>Ineta Bukelevičė</cp:lastModifiedBy>
  <cp:revision>109</cp:revision>
  <dcterms:created xsi:type="dcterms:W3CDTF">2019-12-05T06:32:21Z</dcterms:created>
  <dcterms:modified xsi:type="dcterms:W3CDTF">2025-04-10T13:48:49Z</dcterms:modified>
</cp:coreProperties>
</file>